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432" r:id="rId2"/>
    <p:sldId id="294" r:id="rId3"/>
    <p:sldId id="284" r:id="rId4"/>
    <p:sldId id="258" r:id="rId5"/>
    <p:sldId id="433" r:id="rId6"/>
    <p:sldId id="279" r:id="rId7"/>
    <p:sldId id="282" r:id="rId8"/>
    <p:sldId id="286" r:id="rId9"/>
    <p:sldId id="280" r:id="rId10"/>
    <p:sldId id="281" r:id="rId11"/>
    <p:sldId id="435" r:id="rId12"/>
    <p:sldId id="278" r:id="rId13"/>
    <p:sldId id="287" r:id="rId14"/>
    <p:sldId id="256" r:id="rId15"/>
    <p:sldId id="434" r:id="rId16"/>
    <p:sldId id="289" r:id="rId17"/>
    <p:sldId id="501" r:id="rId18"/>
    <p:sldId id="502" r:id="rId19"/>
    <p:sldId id="431" r:id="rId20"/>
    <p:sldId id="443" r:id="rId21"/>
    <p:sldId id="510" r:id="rId22"/>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929" autoAdjust="0"/>
  </p:normalViewPr>
  <p:slideViewPr>
    <p:cSldViewPr>
      <p:cViewPr varScale="1">
        <p:scale>
          <a:sx n="81" d="100"/>
          <a:sy n="81" d="100"/>
        </p:scale>
        <p:origin x="142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8EE790-4434-4AAD-B3C4-201F28A86A74}" type="datetimeFigureOut">
              <a:rPr lang="en-GB" smtClean="0"/>
              <a:t>13/04/2024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5497B-4A75-480F-A5A0-54029FF93931}" type="slidenum">
              <a:rPr lang="en-GB" smtClean="0"/>
              <a:t>‹#›</a:t>
            </a:fld>
            <a:endParaRPr lang="en-GB"/>
          </a:p>
        </p:txBody>
      </p:sp>
    </p:spTree>
    <p:extLst>
      <p:ext uri="{BB962C8B-B14F-4D97-AF65-F5344CB8AC3E}">
        <p14:creationId xmlns:p14="http://schemas.microsoft.com/office/powerpoint/2010/main" val="3803935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32119D1E-31D6-D786-9E32-E4C9043FE9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A947C5F9-570A-EC72-D454-B04DA25D74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Teach the new gathering words, which will be the same each week.</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Leader: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 are here together</a:t>
            </a:r>
            <a:endParaRPr lang="en-GB" sz="1800" b="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altLang="en-US" sz="1800" b="1" dirty="0">
                <a:solidFill>
                  <a:srgbClr val="FFFFFF"/>
                </a:solidFill>
                <a:latin typeface="Century Gothic" panose="020B0502020202020204" pitchFamily="34" charset="0"/>
              </a:rPr>
              <a:t>ALL: May we </a:t>
            </a:r>
            <a:r>
              <a:rPr lang="en-GB" altLang="en-US" sz="1800" b="1" dirty="0">
                <a:solidFill>
                  <a:srgbClr val="FFC000"/>
                </a:solidFill>
                <a:latin typeface="Century Gothic" panose="020B0502020202020204" pitchFamily="34" charset="0"/>
              </a:rPr>
              <a:t>‘GO FOR GOLD!’ </a:t>
            </a:r>
            <a:r>
              <a:rPr lang="en-GB" altLang="en-US" sz="1800" b="1" dirty="0">
                <a:solidFill>
                  <a:srgbClr val="FFFFFF"/>
                </a:solidFill>
                <a:latin typeface="Century Gothic" panose="020B0502020202020204" pitchFamily="34" charset="0"/>
              </a:rPr>
              <a:t>in our words and actions today!</a:t>
            </a:r>
            <a:endParaRPr lang="en-US" altLang="en-US" sz="1800" b="1" dirty="0">
              <a:solidFill>
                <a:srgbClr val="FFFFFF"/>
              </a:solidFill>
              <a:latin typeface="Century Gothic" panose="020B0502020202020204" pitchFamily="34" charset="0"/>
            </a:endParaRPr>
          </a:p>
        </p:txBody>
      </p:sp>
      <p:sp>
        <p:nvSpPr>
          <p:cNvPr id="6148" name="Slide Number Placeholder 3">
            <a:extLst>
              <a:ext uri="{FF2B5EF4-FFF2-40B4-BE49-F238E27FC236}">
                <a16:creationId xmlns:a16="http://schemas.microsoft.com/office/drawing/2014/main" id="{735383D2-291E-8976-ACCE-48E1320871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3EC9C2F-B570-47DB-AE86-C8120FBF935D}" type="slidenum">
              <a:rPr lang="en-GB" altLang="en-US">
                <a:solidFill>
                  <a:srgbClr val="000000"/>
                </a:solidFill>
              </a:rPr>
              <a:pPr/>
              <a:t>1</a:t>
            </a:fld>
            <a:endParaRPr lang="en-GB"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MS Mincho" panose="02020609040205080304" pitchFamily="49" charset="-128"/>
                <a:cs typeface="Times New Roman" panose="02020603050405020304" pitchFamily="18" charset="0"/>
              </a:rPr>
              <a:t>Slide 10:</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 and lots of running for different numbers of times around the Olympic track, called the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stadion</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We’re going to have a go at two of those Ancient Olympic events now, right here in our assembly hall </a:t>
            </a:r>
            <a:r>
              <a:rPr lang="en-US" sz="1800" i="1" dirty="0">
                <a:effectLst/>
                <a:latin typeface="Calibri" panose="020F0502020204030204" pitchFamily="34" charset="0"/>
                <a:ea typeface="MS Mincho" panose="02020609040205080304" pitchFamily="49" charset="-128"/>
                <a:cs typeface="Times New Roman" panose="02020603050405020304" pitchFamily="18" charset="0"/>
              </a:rPr>
              <a:t>[choose volunteers to help you demonstrate or compete in the discus and javelin events explaining what you want them to do.]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10</a:t>
            </a:fld>
            <a:endParaRPr lang="en-GB"/>
          </a:p>
        </p:txBody>
      </p:sp>
    </p:spTree>
    <p:extLst>
      <p:ext uri="{BB962C8B-B14F-4D97-AF65-F5344CB8AC3E}">
        <p14:creationId xmlns:p14="http://schemas.microsoft.com/office/powerpoint/2010/main" val="2369386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US" sz="1800" b="1" dirty="0">
                <a:effectLst/>
                <a:latin typeface="Calibri" panose="020F0502020204030204" pitchFamily="34" charset="0"/>
                <a:ea typeface="MS Mincho" panose="02020609040205080304" pitchFamily="49" charset="-128"/>
                <a:cs typeface="Times New Roman" panose="02020603050405020304" pitchFamily="18" charset="0"/>
              </a:rPr>
              <a:t>Slide 11:</a:t>
            </a:r>
            <a:r>
              <a:rPr lang="en-US" sz="1800" i="1" dirty="0">
                <a:effectLst/>
                <a:latin typeface="Calibri" panose="020F0502020204030204" pitchFamily="34" charset="0"/>
                <a:ea typeface="MS Mincho" panose="02020609040205080304" pitchFamily="49" charset="-128"/>
                <a:cs typeface="Times New Roman" panose="02020603050405020304" pitchFamily="18" charset="0"/>
              </a:rPr>
              <a:t> [choose volunteers to help you demonstrate or compete in the discus and javelin events explaining what you want them to do.]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11</a:t>
            </a:fld>
            <a:endParaRPr lang="en-GB"/>
          </a:p>
        </p:txBody>
      </p:sp>
    </p:spTree>
    <p:extLst>
      <p:ext uri="{BB962C8B-B14F-4D97-AF65-F5344CB8AC3E}">
        <p14:creationId xmlns:p14="http://schemas.microsoft.com/office/powerpoint/2010/main" val="319521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MS Mincho" panose="02020609040205080304" pitchFamily="49" charset="-128"/>
                <a:cs typeface="Times New Roman" panose="02020603050405020304" pitchFamily="18" charset="0"/>
              </a:rPr>
              <a:t>Slide 12: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In the Ancient Olympics, there was also a race that is nothing like anything we’d see today called the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hoplitodromos</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 an event that had its origin in today’s story. </a:t>
            </a: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12</a:t>
            </a:fld>
            <a:endParaRPr lang="en-GB"/>
          </a:p>
        </p:txBody>
      </p:sp>
    </p:spTree>
    <p:extLst>
      <p:ext uri="{BB962C8B-B14F-4D97-AF65-F5344CB8AC3E}">
        <p14:creationId xmlns:p14="http://schemas.microsoft.com/office/powerpoint/2010/main" val="3061244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MS Mincho" panose="02020609040205080304" pitchFamily="49" charset="-128"/>
                <a:cs typeface="Times New Roman" panose="02020603050405020304" pitchFamily="18" charset="0"/>
              </a:rPr>
              <a:t>Slide 13:</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The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hoplitodromos</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was an event for foot soldiers in the Greek army, called </a:t>
            </a:r>
            <a:r>
              <a:rPr lang="en-US" sz="1800" i="1" dirty="0">
                <a:effectLst/>
                <a:latin typeface="Calibri" panose="020F0502020204030204" pitchFamily="34" charset="0"/>
                <a:ea typeface="MS Mincho" panose="02020609040205080304" pitchFamily="49" charset="-128"/>
                <a:cs typeface="Times New Roman" panose="02020603050405020304" pitchFamily="18" charset="0"/>
              </a:rPr>
              <a:t>hoplites.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Their lives depended on them being able to run and fight in heavy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armour</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and so this race gave Greek soldiers the opportunity to also compete for glory in the Ancient Olympics. The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armour</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they wore weighed about 50lbs – that’s about 25 big bags of sugar! – when you’re out at play today, running around, just imagine running carrying all that weight!!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13</a:t>
            </a:fld>
            <a:endParaRPr lang="en-GB"/>
          </a:p>
        </p:txBody>
      </p:sp>
    </p:spTree>
    <p:extLst>
      <p:ext uri="{BB962C8B-B14F-4D97-AF65-F5344CB8AC3E}">
        <p14:creationId xmlns:p14="http://schemas.microsoft.com/office/powerpoint/2010/main" val="2305048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US" sz="1800" b="1" dirty="0">
                <a:effectLst/>
                <a:latin typeface="Calibri" panose="020F0502020204030204" pitchFamily="34" charset="0"/>
                <a:ea typeface="MS Mincho" panose="02020609040205080304" pitchFamily="49" charset="-128"/>
                <a:cs typeface="Times New Roman" panose="02020603050405020304" pitchFamily="18" charset="0"/>
              </a:rPr>
              <a:t>Slide 14: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Today’s story, the first in our series, is a legend about a solider named Pheidippides whose statue stands by the roadside in a place called Marathon, in Greece.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US" sz="1800" dirty="0">
                <a:effectLst/>
                <a:latin typeface="Calibri" panose="020F0502020204030204" pitchFamily="34" charset="0"/>
                <a:ea typeface="MS Mincho" panose="02020609040205080304" pitchFamily="49" charset="-128"/>
                <a:cs typeface="Times New Roman" panose="02020603050405020304" pitchFamily="18" charset="0"/>
              </a:rPr>
              <a:t>Pheidippides was a foot soldier in the Athenian army. As a foot soldier, he had to be at the peak of fitness because he needed to be ready to fight and run for long distances wearing full battle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armour</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He carried a long spear and a large round shield – weapons and protection, because when all the foot soldiers stood together in a line – or phalanx – they would move together so that all the enemy soldiers could see was a mass of shields and spears, like a huge human tank! But sometimes, even the mighty Athenian army needed a little help – and that’s where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Pheidipiddes</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came in.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US" sz="1800" dirty="0">
                <a:effectLst/>
                <a:latin typeface="Calibri" panose="020F0502020204030204" pitchFamily="34" charset="0"/>
                <a:ea typeface="MS Mincho" panose="02020609040205080304" pitchFamily="49" charset="-128"/>
                <a:cs typeface="Times New Roman" panose="02020603050405020304" pitchFamily="18" charset="0"/>
              </a:rPr>
              <a:t>As well as being a good soldier, Pheidippides was a great runner, and so he was chosen to run with a message to the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neighbouring</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state of Sparta – Greece’s most fearsome warriors – to ask them to join the Athenian army and help them defeat the Persians. It took him 2 days and nights, across the mountains, but his running was all in vain, because when he got there, he found that the Spartans were celebrating a religious festival, and so not permitted to fight. And so poor Pheidippides had to run </a:t>
            </a:r>
            <a:r>
              <a:rPr lang="en-US" sz="1800" i="1" dirty="0">
                <a:effectLst/>
                <a:latin typeface="Calibri" panose="020F0502020204030204" pitchFamily="34" charset="0"/>
                <a:ea typeface="MS Mincho" panose="02020609040205080304" pitchFamily="49" charset="-128"/>
                <a:cs typeface="Times New Roman" panose="02020603050405020304" pitchFamily="18" charset="0"/>
              </a:rPr>
              <a:t>all</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the way back to the battlefield on the plains of Marathon with the bad news.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US" sz="1800" dirty="0">
                <a:effectLst/>
                <a:latin typeface="Calibri" panose="020F0502020204030204" pitchFamily="34" charset="0"/>
                <a:ea typeface="MS Mincho" panose="02020609040205080304" pitchFamily="49" charset="-128"/>
                <a:cs typeface="Times New Roman" panose="02020603050405020304" pitchFamily="18" charset="0"/>
              </a:rPr>
              <a:t>When he got to Marathon, the Athenian army was already lined up, ready to fight for their freedom. They were a much smaller army, but they had a plan……. Pheidippides took his place as the Athenian soldiers stood together across the hillside, their shields and spears locked ready to do battle with the Persian army. As the battle cry went up, the Athenian army charged, moving as one down the hillside. This daring move took the Persian army by surprise, and the Greeks won the battle, but Pheidippides couldn’t relax just yet! Someone needed to get word to the Greek capital city, Athens, of the great victory won against the Persians, and so off Pheidippides went again, running the 42km (that’s 26 miles) from Marathon to Athens, but this time with good news.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US" sz="1800" dirty="0">
                <a:effectLst/>
                <a:latin typeface="Calibri" panose="020F0502020204030204" pitchFamily="34" charset="0"/>
                <a:ea typeface="MS Mincho" panose="02020609040205080304" pitchFamily="49" charset="-128"/>
                <a:cs typeface="Times New Roman" panose="02020603050405020304" pitchFamily="18" charset="0"/>
              </a:rPr>
              <a:t>After two days of running, a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gruelling</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battle and another 42km run, Pheidippides was exhausted, but he </a:t>
            </a:r>
            <a:r>
              <a:rPr lang="en-US" sz="1800" i="1" dirty="0">
                <a:effectLst/>
                <a:latin typeface="Calibri" panose="020F0502020204030204" pitchFamily="34" charset="0"/>
                <a:ea typeface="MS Mincho" panose="02020609040205080304" pitchFamily="49" charset="-128"/>
                <a:cs typeface="Times New Roman" panose="02020603050405020304" pitchFamily="18" charset="0"/>
              </a:rPr>
              <a:t>had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to keep going to get word to Athens of the great victory over the Persians, and so he ran as he’d never run before. He could see Athens high up on the hilltop – he was nearly there! As he reached the very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centre</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of the city and gasped the words ‘Victory is ours!’, Pheidippides collapsed and died.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US" sz="1800" dirty="0">
                <a:effectLst/>
                <a:latin typeface="Calibri" panose="020F0502020204030204" pitchFamily="34" charset="0"/>
                <a:ea typeface="MS Mincho" panose="02020609040205080304" pitchFamily="49" charset="-128"/>
                <a:cs typeface="Times New Roman" panose="02020603050405020304" pitchFamily="18" charset="0"/>
              </a:rPr>
              <a:t>But he died a hero, in the way that every Greek hoped for, and would be remembered in legend forever afterwards….and his run with the news of victory has been commemorated in every Olympics since –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DD5497B-4A75-480F-A5A0-54029FF93931}" type="slidenum">
              <a:rPr lang="en-GB" smtClean="0"/>
              <a:t>14</a:t>
            </a:fld>
            <a:endParaRPr lang="en-GB"/>
          </a:p>
        </p:txBody>
      </p:sp>
    </p:spTree>
    <p:extLst>
      <p:ext uri="{BB962C8B-B14F-4D97-AF65-F5344CB8AC3E}">
        <p14:creationId xmlns:p14="http://schemas.microsoft.com/office/powerpoint/2010/main" val="1634656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Calibri" panose="020F0502020204030204" pitchFamily="34" charset="0"/>
                <a:ea typeface="MS Mincho" panose="02020609040205080304" pitchFamily="49" charset="-128"/>
              </a:rPr>
              <a:t>Slide 15: …</a:t>
            </a:r>
            <a:r>
              <a:rPr lang="en-US" sz="1800" dirty="0">
                <a:effectLst/>
                <a:latin typeface="Calibri" panose="020F0502020204030204" pitchFamily="34" charset="0"/>
                <a:ea typeface="MS Mincho" panose="02020609040205080304" pitchFamily="49" charset="-128"/>
              </a:rPr>
              <a:t>as the 26-mile race we now call the ‘Marathon’. So, if you see any of the marathon whilst watching this summer’s Olympics, you’ll know why it’s included in the running events, and can tell your family the legend of Pheidippides!</a:t>
            </a:r>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15</a:t>
            </a:fld>
            <a:endParaRPr lang="en-GB"/>
          </a:p>
        </p:txBody>
      </p:sp>
    </p:spTree>
    <p:extLst>
      <p:ext uri="{BB962C8B-B14F-4D97-AF65-F5344CB8AC3E}">
        <p14:creationId xmlns:p14="http://schemas.microsoft.com/office/powerpoint/2010/main" val="2856306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16: Responding and words for worship</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US" sz="1800" dirty="0">
                <a:effectLst/>
                <a:latin typeface="Calibri" panose="020F0502020204030204" pitchFamily="34" charset="0"/>
                <a:ea typeface="MS Mincho" panose="02020609040205080304" pitchFamily="49" charset="-128"/>
                <a:cs typeface="Times New Roman" panose="02020603050405020304" pitchFamily="18" charset="0"/>
              </a:rPr>
              <a:t>We’re going to be still with our own thoughts now……and think about how what we’ve heard might help us in our school community today….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US" sz="1800" dirty="0">
                <a:effectLst/>
                <a:latin typeface="Calibri" panose="020F0502020204030204" pitchFamily="34" charset="0"/>
                <a:ea typeface="MS Mincho" panose="02020609040205080304" pitchFamily="49" charset="-128"/>
                <a:cs typeface="Times New Roman" panose="02020603050405020304" pitchFamily="18" charset="0"/>
              </a:rPr>
              <a:t>We’ve heard how the marathon race is one of the toughest challenges in the Olympics, and commemorates Pheidippides’ final run from Marathon to Athens. If you’ve ever taken part in a running event of any sort, you’ll know that there are times during the run when you feel like giving up. Today, we might not be talking part in a marathon, but each day comes with its own challenges and opportunities…..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US" sz="1800" dirty="0">
                <a:effectLst/>
                <a:latin typeface="Calibri" panose="020F0502020204030204" pitchFamily="34" charset="0"/>
                <a:ea typeface="MS Mincho" panose="02020609040205080304" pitchFamily="49" charset="-128"/>
                <a:cs typeface="Times New Roman" panose="02020603050405020304" pitchFamily="18" charset="0"/>
              </a:rPr>
              <a:t>Think quietly to yourself for a few moments now…..</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US" sz="1800" b="1" dirty="0">
                <a:effectLst/>
                <a:latin typeface="Calibri" panose="020F0502020204030204" pitchFamily="34" charset="0"/>
                <a:ea typeface="MS Mincho" panose="02020609040205080304" pitchFamily="49" charset="-128"/>
                <a:cs typeface="Times New Roman" panose="02020603050405020304" pitchFamily="18" charset="0"/>
              </a:rPr>
              <a:t>…. I wonder what we might learn from Pheidippides’ example?....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US" sz="1800" b="1" dirty="0">
                <a:effectLst/>
                <a:latin typeface="Calibri" panose="020F0502020204030204" pitchFamily="34" charset="0"/>
                <a:ea typeface="MS Mincho" panose="02020609040205080304" pitchFamily="49" charset="-128"/>
                <a:cs typeface="Times New Roman" panose="02020603050405020304" pitchFamily="18" charset="0"/>
              </a:rPr>
              <a:t>…..I wonder what things make you feel like saying ‘I give up!!’?......</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US" sz="1800" dirty="0">
                <a:effectLst/>
                <a:latin typeface="Calibri" panose="020F0502020204030204" pitchFamily="34" charset="0"/>
                <a:ea typeface="MS Mincho" panose="02020609040205080304" pitchFamily="49" charset="-128"/>
                <a:cs typeface="Times New Roman" panose="02020603050405020304" pitchFamily="18" charset="0"/>
              </a:rPr>
              <a:t>.....maybe it’s something new you’re learning at school…..</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US" sz="1800" dirty="0">
                <a:effectLst/>
                <a:latin typeface="Calibri" panose="020F0502020204030204" pitchFamily="34" charset="0"/>
                <a:ea typeface="MS Mincho" panose="02020609040205080304" pitchFamily="49" charset="-128"/>
                <a:cs typeface="Times New Roman" panose="02020603050405020304" pitchFamily="18" charset="0"/>
              </a:rPr>
              <a:t>….or something you’re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practising</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at home…..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US" sz="1800" b="1" dirty="0">
                <a:effectLst/>
                <a:latin typeface="Calibri" panose="020F0502020204030204" pitchFamily="34" charset="0"/>
                <a:ea typeface="MS Mincho" panose="02020609040205080304" pitchFamily="49" charset="-128"/>
                <a:cs typeface="Times New Roman" panose="02020603050405020304" pitchFamily="18" charset="0"/>
              </a:rPr>
              <a: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US" sz="1800" b="1" dirty="0">
                <a:effectLst/>
                <a:latin typeface="Calibri" panose="020F0502020204030204" pitchFamily="34" charset="0"/>
                <a:ea typeface="MS Mincho" panose="02020609040205080304" pitchFamily="49" charset="-128"/>
                <a:cs typeface="Times New Roman" panose="02020603050405020304" pitchFamily="18" charset="0"/>
              </a:rPr>
              <a:t>….someone once said ‘If at first you don’t succeed – try, and try, and try again!’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US" sz="1800" b="1" dirty="0">
                <a:effectLst/>
                <a:latin typeface="Calibri" panose="020F0502020204030204" pitchFamily="34" charset="0"/>
                <a:ea typeface="MS Mincho" panose="02020609040205080304" pitchFamily="49" charset="-128"/>
                <a:cs typeface="Times New Roman" panose="02020603050405020304" pitchFamily="18" charset="0"/>
              </a:rPr>
              <a:t>….I wonder how these words might help us today?.....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16</a:t>
            </a:fld>
            <a:endParaRPr lang="en-GB"/>
          </a:p>
        </p:txBody>
      </p:sp>
    </p:spTree>
    <p:extLst>
      <p:ext uri="{BB962C8B-B14F-4D97-AF65-F5344CB8AC3E}">
        <p14:creationId xmlns:p14="http://schemas.microsoft.com/office/powerpoint/2010/main" val="747578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17: Opportunity for reflection / prayer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I’m going to pray now. If this is something that you feel comfortable doing, then find a way to make the words your own. If you don’t want to pray, then use the quiet to be still with your own thoughts.</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17</a:t>
            </a:fld>
            <a:endParaRPr lang="en-GB"/>
          </a:p>
        </p:txBody>
      </p:sp>
    </p:spTree>
    <p:extLst>
      <p:ext uri="{BB962C8B-B14F-4D97-AF65-F5344CB8AC3E}">
        <p14:creationId xmlns:p14="http://schemas.microsoft.com/office/powerpoint/2010/main" val="426343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Slide 18: Dear God</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Thank you for the story of Pheidippides, and how he didn’t give up even when he must have been exhausted. When we are faced with challenges, and feel like giving up, please help us to try, try and try again.</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marL="0" lvl="0" indent="0">
              <a:buFont typeface="Symbol" panose="05050102010706020507" pitchFamily="18" charset="2"/>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DD5497B-4A75-480F-A5A0-54029FF93931}" type="slidenum">
              <a:rPr lang="en-GB" smtClean="0"/>
              <a:t>18</a:t>
            </a:fld>
            <a:endParaRPr lang="en-GB"/>
          </a:p>
        </p:txBody>
      </p:sp>
    </p:spTree>
    <p:extLst>
      <p:ext uri="{BB962C8B-B14F-4D97-AF65-F5344CB8AC3E}">
        <p14:creationId xmlns:p14="http://schemas.microsoft.com/office/powerpoint/2010/main" val="398757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2: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A</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s you may know, this summer, the 2024 Olympic Games will take place in Paris – and it’s going to be an event that practically the whole world will be focused on for the 17 days between July 26</a:t>
            </a:r>
            <a:r>
              <a:rPr lang="en-US" sz="1800" baseline="30000" dirty="0">
                <a:effectLst/>
                <a:latin typeface="Calibri" panose="020F0502020204030204" pitchFamily="34" charset="0"/>
                <a:ea typeface="MS Mincho" panose="02020609040205080304" pitchFamily="49" charset="-128"/>
                <a:cs typeface="Times New Roman" panose="02020603050405020304" pitchFamily="18" charset="0"/>
              </a:rPr>
              <a:t>th</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and August 11</a:t>
            </a:r>
            <a:r>
              <a:rPr lang="en-US" sz="1800" baseline="30000" dirty="0">
                <a:effectLst/>
                <a:latin typeface="Calibri" panose="020F0502020204030204" pitchFamily="34" charset="0"/>
                <a:ea typeface="MS Mincho" panose="02020609040205080304" pitchFamily="49" charset="-128"/>
                <a:cs typeface="Times New Roman" panose="02020603050405020304" pitchFamily="18" charset="0"/>
              </a:rPr>
              <a:t>th</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We’re going to be thinking about the Olympics for our assemblies this term, and over the next few weeks, we’re going to go back in time and all over the world in our Olympic time machine to find out about some inspiring stories from Olympic Games of the past – without even leaving this room!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2</a:t>
            </a:fld>
            <a:endParaRPr lang="en-GB"/>
          </a:p>
        </p:txBody>
      </p:sp>
    </p:spTree>
    <p:extLst>
      <p:ext uri="{BB962C8B-B14F-4D97-AF65-F5344CB8AC3E}">
        <p14:creationId xmlns:p14="http://schemas.microsoft.com/office/powerpoint/2010/main" val="1985421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26AB6F3-3340-4CE7-A011-AE09ADFADF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C093FD9-7AD3-46A0-AC14-58F4B1572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p>
        </p:txBody>
      </p:sp>
      <p:sp>
        <p:nvSpPr>
          <p:cNvPr id="38916" name="Slide Number Placeholder 3">
            <a:extLst>
              <a:ext uri="{FF2B5EF4-FFF2-40B4-BE49-F238E27FC236}">
                <a16:creationId xmlns:a16="http://schemas.microsoft.com/office/drawing/2014/main" id="{5BFFD696-F8B6-4987-9DDE-CE2F90C960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635C61-8433-4CE2-8C8F-70272C2C1BD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21: Reflective areas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rPr>
              <a:t>Make a class laurel wreath – the original Olympic ‘medal’. Provide green leaf shapes for children to use to write on their name / an ‘Olympic’ achievement for them in their work, and shape these into a class wreath, celebrating your achievements.</a:t>
            </a:r>
            <a:endParaRPr lang="en-GB" b="1" dirty="0"/>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21</a:t>
            </a:fld>
            <a:endParaRPr lang="en-GB" altLang="en-US"/>
          </a:p>
        </p:txBody>
      </p:sp>
    </p:spTree>
    <p:extLst>
      <p:ext uri="{BB962C8B-B14F-4D97-AF65-F5344CB8AC3E}">
        <p14:creationId xmlns:p14="http://schemas.microsoft.com/office/powerpoint/2010/main" val="3045150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3: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So let’s start here, today! We’re going to use our Olympic time machine now to go back in time – to the time when the Olympics first started…….to </a:t>
            </a:r>
            <a:r>
              <a:rPr lang="en-US" sz="1800" b="1" dirty="0">
                <a:effectLst/>
                <a:latin typeface="Calibri" panose="020F0502020204030204" pitchFamily="34" charset="0"/>
                <a:ea typeface="MS Mincho" panose="02020609040205080304" pitchFamily="49" charset="-128"/>
                <a:cs typeface="Times New Roman" panose="02020603050405020304" pitchFamily="18" charset="0"/>
              </a:rPr>
              <a:t>776BC</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(that’s almost 800 years before Jesus was born, about 2800 years ago!) Let’s go back in time…….to the Ancient Olympic Games…..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3</a:t>
            </a:fld>
            <a:endParaRPr lang="en-GB"/>
          </a:p>
        </p:txBody>
      </p:sp>
    </p:spTree>
    <p:extLst>
      <p:ext uri="{BB962C8B-B14F-4D97-AF65-F5344CB8AC3E}">
        <p14:creationId xmlns:p14="http://schemas.microsoft.com/office/powerpoint/2010/main" val="4268345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4:</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The first Olympic Games took place here, in Greece </a:t>
            </a:r>
            <a:r>
              <a:rPr lang="en-US" sz="1800" i="1" dirty="0">
                <a:effectLst/>
                <a:latin typeface="Calibri" panose="020F0502020204030204" pitchFamily="34" charset="0"/>
                <a:ea typeface="MS Mincho" panose="02020609040205080304" pitchFamily="49" charset="-128"/>
                <a:cs typeface="Times New Roman" panose="02020603050405020304" pitchFamily="18" charset="0"/>
              </a:rPr>
              <a:t>[show on map]</a:t>
            </a:r>
            <a:endParaRPr lang="en-GB" sz="1800">
              <a:effectLst/>
              <a:latin typeface="Cambria" panose="02040503050406030204" pitchFamily="18" charset="0"/>
              <a:ea typeface="MS Mincho" panose="02020609040205080304" pitchFamily="49" charset="-128"/>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DDD5497B-4A75-480F-A5A0-54029FF93931}" type="slidenum">
              <a:rPr lang="en-GB" smtClean="0"/>
              <a:t>4</a:t>
            </a:fld>
            <a:endParaRPr lang="en-GB"/>
          </a:p>
        </p:txBody>
      </p:sp>
    </p:spTree>
    <p:extLst>
      <p:ext uri="{BB962C8B-B14F-4D97-AF65-F5344CB8AC3E}">
        <p14:creationId xmlns:p14="http://schemas.microsoft.com/office/powerpoint/2010/main" val="1006381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5:</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This is Athens (the capital of Greece) today, where you can still see some of the ancient buildings.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5</a:t>
            </a:fld>
            <a:endParaRPr lang="en-GB"/>
          </a:p>
        </p:txBody>
      </p:sp>
    </p:spTree>
    <p:extLst>
      <p:ext uri="{BB962C8B-B14F-4D97-AF65-F5344CB8AC3E}">
        <p14:creationId xmlns:p14="http://schemas.microsoft.com/office/powerpoint/2010/main" val="361165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6:</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….and this is Olympia, where the very first Olympic Games took place, in 776BC, which we’ll hear about shortly. </a:t>
            </a:r>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6</a:t>
            </a:fld>
            <a:endParaRPr lang="en-GB"/>
          </a:p>
        </p:txBody>
      </p:sp>
    </p:spTree>
    <p:extLst>
      <p:ext uri="{BB962C8B-B14F-4D97-AF65-F5344CB8AC3E}">
        <p14:creationId xmlns:p14="http://schemas.microsoft.com/office/powerpoint/2010/main" val="1581779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7:</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Back then, there were races involving horses….riding and chariot races – and five other main events……</a:t>
            </a:r>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7</a:t>
            </a:fld>
            <a:endParaRPr lang="en-GB"/>
          </a:p>
        </p:txBody>
      </p:sp>
    </p:spTree>
    <p:extLst>
      <p:ext uri="{BB962C8B-B14F-4D97-AF65-F5344CB8AC3E}">
        <p14:creationId xmlns:p14="http://schemas.microsoft.com/office/powerpoint/2010/main" val="3513772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8:</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which included throwing events – the discus (which you can see here) and javelin –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8</a:t>
            </a:fld>
            <a:endParaRPr lang="en-GB"/>
          </a:p>
        </p:txBody>
      </p:sp>
    </p:spTree>
    <p:extLst>
      <p:ext uri="{BB962C8B-B14F-4D97-AF65-F5344CB8AC3E}">
        <p14:creationId xmlns:p14="http://schemas.microsoft.com/office/powerpoint/2010/main" val="433537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MS Mincho" panose="02020609040205080304" pitchFamily="49" charset="-128"/>
                <a:cs typeface="Times New Roman" panose="02020603050405020304" pitchFamily="18" charset="0"/>
              </a:rPr>
              <a:t>Slide 9: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….wrestling and long jump,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9</a:t>
            </a:fld>
            <a:endParaRPr lang="en-GB"/>
          </a:p>
        </p:txBody>
      </p:sp>
    </p:spTree>
    <p:extLst>
      <p:ext uri="{BB962C8B-B14F-4D97-AF65-F5344CB8AC3E}">
        <p14:creationId xmlns:p14="http://schemas.microsoft.com/office/powerpoint/2010/main" val="831691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23EEE731-69BD-CA93-C7AB-97185CC181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AA25B46-F155-5D5E-FC91-38863EAEC81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23A745A-3833-BE0F-BC2A-BF5AFD128697}"/>
              </a:ext>
            </a:extLst>
          </p:cNvPr>
          <p:cNvSpPr>
            <a:spLocks noGrp="1" noChangeArrowheads="1"/>
          </p:cNvSpPr>
          <p:nvPr>
            <p:ph type="sldNum" sz="quarter" idx="12"/>
          </p:nvPr>
        </p:nvSpPr>
        <p:spPr>
          <a:ln/>
        </p:spPr>
        <p:txBody>
          <a:bodyPr/>
          <a:lstStyle>
            <a:lvl1pPr>
              <a:defRPr/>
            </a:lvl1pPr>
          </a:lstStyle>
          <a:p>
            <a:fld id="{044C61FD-41F3-4742-A9BA-8C8BA33E67C1}" type="slidenum">
              <a:rPr lang="en-GB" altLang="en-US"/>
              <a:pPr/>
              <a:t>‹#›</a:t>
            </a:fld>
            <a:endParaRPr lang="en-GB" altLang="en-US"/>
          </a:p>
        </p:txBody>
      </p:sp>
    </p:spTree>
    <p:extLst>
      <p:ext uri="{BB962C8B-B14F-4D97-AF65-F5344CB8AC3E}">
        <p14:creationId xmlns:p14="http://schemas.microsoft.com/office/powerpoint/2010/main" val="391454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F71C9B2-9061-C5EC-1A82-A0CDAEA7D12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1612A6B-F45E-FD8C-B7AE-C83C89DE977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EBE03F4-6008-071E-BE3A-A5B8E0C6005B}"/>
              </a:ext>
            </a:extLst>
          </p:cNvPr>
          <p:cNvSpPr>
            <a:spLocks noGrp="1" noChangeArrowheads="1"/>
          </p:cNvSpPr>
          <p:nvPr>
            <p:ph type="sldNum" sz="quarter" idx="12"/>
          </p:nvPr>
        </p:nvSpPr>
        <p:spPr>
          <a:ln/>
        </p:spPr>
        <p:txBody>
          <a:bodyPr/>
          <a:lstStyle>
            <a:lvl1pPr>
              <a:defRPr/>
            </a:lvl1pPr>
          </a:lstStyle>
          <a:p>
            <a:fld id="{19FF092C-EE9E-4174-8EF7-D6D9716EAF3E}" type="slidenum">
              <a:rPr lang="en-GB" altLang="en-US"/>
              <a:pPr/>
              <a:t>‹#›</a:t>
            </a:fld>
            <a:endParaRPr lang="en-GB" altLang="en-US"/>
          </a:p>
        </p:txBody>
      </p:sp>
    </p:spTree>
    <p:extLst>
      <p:ext uri="{BB962C8B-B14F-4D97-AF65-F5344CB8AC3E}">
        <p14:creationId xmlns:p14="http://schemas.microsoft.com/office/powerpoint/2010/main" val="859928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6D00FE7-DA61-A013-D1B4-717565B7945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C28D5CC-7F01-F711-17D1-E1E8D42FA22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3A2FE42-2235-26BC-E709-0C4D8B574C6A}"/>
              </a:ext>
            </a:extLst>
          </p:cNvPr>
          <p:cNvSpPr>
            <a:spLocks noGrp="1" noChangeArrowheads="1"/>
          </p:cNvSpPr>
          <p:nvPr>
            <p:ph type="sldNum" sz="quarter" idx="12"/>
          </p:nvPr>
        </p:nvSpPr>
        <p:spPr>
          <a:ln/>
        </p:spPr>
        <p:txBody>
          <a:bodyPr/>
          <a:lstStyle>
            <a:lvl1pPr>
              <a:defRPr/>
            </a:lvl1pPr>
          </a:lstStyle>
          <a:p>
            <a:fld id="{30D5634B-01DB-4D6B-9DC9-8076C7844330}" type="slidenum">
              <a:rPr lang="en-GB" altLang="en-US"/>
              <a:pPr/>
              <a:t>‹#›</a:t>
            </a:fld>
            <a:endParaRPr lang="en-GB" altLang="en-US"/>
          </a:p>
        </p:txBody>
      </p:sp>
    </p:spTree>
    <p:extLst>
      <p:ext uri="{BB962C8B-B14F-4D97-AF65-F5344CB8AC3E}">
        <p14:creationId xmlns:p14="http://schemas.microsoft.com/office/powerpoint/2010/main" val="3448562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9AAF7DE-1160-ED02-DA63-EB615F1365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32E5E50-96C9-37CF-6D2C-0AE2CAEE8FD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F4FC01D-53C0-48A1-A63B-8D8FB1D668F0}"/>
              </a:ext>
            </a:extLst>
          </p:cNvPr>
          <p:cNvSpPr>
            <a:spLocks noGrp="1" noChangeArrowheads="1"/>
          </p:cNvSpPr>
          <p:nvPr>
            <p:ph type="sldNum" sz="quarter" idx="12"/>
          </p:nvPr>
        </p:nvSpPr>
        <p:spPr>
          <a:ln/>
        </p:spPr>
        <p:txBody>
          <a:bodyPr/>
          <a:lstStyle>
            <a:lvl1pPr>
              <a:defRPr/>
            </a:lvl1pPr>
          </a:lstStyle>
          <a:p>
            <a:fld id="{72006665-CFA7-4721-A3B1-2187D2857F05}" type="slidenum">
              <a:rPr lang="en-GB" altLang="en-US"/>
              <a:pPr/>
              <a:t>‹#›</a:t>
            </a:fld>
            <a:endParaRPr lang="en-GB" altLang="en-US"/>
          </a:p>
        </p:txBody>
      </p:sp>
    </p:spTree>
    <p:extLst>
      <p:ext uri="{BB962C8B-B14F-4D97-AF65-F5344CB8AC3E}">
        <p14:creationId xmlns:p14="http://schemas.microsoft.com/office/powerpoint/2010/main" val="3882606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37F6C56-9AEA-5F90-7EB2-23F6B421DE4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06D6BEB-714E-D25E-10DB-4FA8E0F9480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7EEBE3B-DF77-7F2B-0768-FD4C3293F479}"/>
              </a:ext>
            </a:extLst>
          </p:cNvPr>
          <p:cNvSpPr>
            <a:spLocks noGrp="1" noChangeArrowheads="1"/>
          </p:cNvSpPr>
          <p:nvPr>
            <p:ph type="sldNum" sz="quarter" idx="12"/>
          </p:nvPr>
        </p:nvSpPr>
        <p:spPr>
          <a:ln/>
        </p:spPr>
        <p:txBody>
          <a:bodyPr/>
          <a:lstStyle>
            <a:lvl1pPr>
              <a:defRPr/>
            </a:lvl1pPr>
          </a:lstStyle>
          <a:p>
            <a:fld id="{14B62CB6-6118-463D-8133-0D6D1102F449}" type="slidenum">
              <a:rPr lang="en-GB" altLang="en-US"/>
              <a:pPr/>
              <a:t>‹#›</a:t>
            </a:fld>
            <a:endParaRPr lang="en-GB" altLang="en-US"/>
          </a:p>
        </p:txBody>
      </p:sp>
    </p:spTree>
    <p:extLst>
      <p:ext uri="{BB962C8B-B14F-4D97-AF65-F5344CB8AC3E}">
        <p14:creationId xmlns:p14="http://schemas.microsoft.com/office/powerpoint/2010/main" val="512631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0073E37B-48F7-E308-6298-1CEE8E6BC907}"/>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DD31BF8F-29CE-2297-5D6E-18C5F2C2181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9352D4C-948E-F0B9-7F00-AE5009FBE706}"/>
              </a:ext>
            </a:extLst>
          </p:cNvPr>
          <p:cNvSpPr>
            <a:spLocks noGrp="1" noChangeArrowheads="1"/>
          </p:cNvSpPr>
          <p:nvPr>
            <p:ph type="sldNum" sz="quarter" idx="12"/>
          </p:nvPr>
        </p:nvSpPr>
        <p:spPr>
          <a:ln/>
        </p:spPr>
        <p:txBody>
          <a:bodyPr/>
          <a:lstStyle>
            <a:lvl1pPr>
              <a:defRPr/>
            </a:lvl1pPr>
          </a:lstStyle>
          <a:p>
            <a:fld id="{93E0546E-C2E9-4CA8-9373-6629350BA3AA}" type="slidenum">
              <a:rPr lang="en-GB" altLang="en-US"/>
              <a:pPr/>
              <a:t>‹#›</a:t>
            </a:fld>
            <a:endParaRPr lang="en-GB" altLang="en-US"/>
          </a:p>
        </p:txBody>
      </p:sp>
    </p:spTree>
    <p:extLst>
      <p:ext uri="{BB962C8B-B14F-4D97-AF65-F5344CB8AC3E}">
        <p14:creationId xmlns:p14="http://schemas.microsoft.com/office/powerpoint/2010/main" val="2796208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21B6F69A-A0B9-9198-0702-5B519F51FE4B}"/>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92171384-2809-2C90-7C5B-2569F9C3FD6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E69D166D-B950-825F-7BC4-5C6225BCCD6E}"/>
              </a:ext>
            </a:extLst>
          </p:cNvPr>
          <p:cNvSpPr>
            <a:spLocks noGrp="1" noChangeArrowheads="1"/>
          </p:cNvSpPr>
          <p:nvPr>
            <p:ph type="sldNum" sz="quarter" idx="12"/>
          </p:nvPr>
        </p:nvSpPr>
        <p:spPr>
          <a:ln/>
        </p:spPr>
        <p:txBody>
          <a:bodyPr/>
          <a:lstStyle>
            <a:lvl1pPr>
              <a:defRPr/>
            </a:lvl1pPr>
          </a:lstStyle>
          <a:p>
            <a:fld id="{F082FDF4-FA9C-4137-9E17-F523234BD9EE}" type="slidenum">
              <a:rPr lang="en-GB" altLang="en-US"/>
              <a:pPr/>
              <a:t>‹#›</a:t>
            </a:fld>
            <a:endParaRPr lang="en-GB" altLang="en-US"/>
          </a:p>
        </p:txBody>
      </p:sp>
    </p:spTree>
    <p:extLst>
      <p:ext uri="{BB962C8B-B14F-4D97-AF65-F5344CB8AC3E}">
        <p14:creationId xmlns:p14="http://schemas.microsoft.com/office/powerpoint/2010/main" val="120920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E8390B99-2504-FE4E-1C38-C30D3A856BBC}"/>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95F282F8-7DF1-4EB1-0345-41F3571F560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E1F6B924-5509-A2B3-4BF0-7A25DCCA814D}"/>
              </a:ext>
            </a:extLst>
          </p:cNvPr>
          <p:cNvSpPr>
            <a:spLocks noGrp="1" noChangeArrowheads="1"/>
          </p:cNvSpPr>
          <p:nvPr>
            <p:ph type="sldNum" sz="quarter" idx="12"/>
          </p:nvPr>
        </p:nvSpPr>
        <p:spPr>
          <a:ln/>
        </p:spPr>
        <p:txBody>
          <a:bodyPr/>
          <a:lstStyle>
            <a:lvl1pPr>
              <a:defRPr/>
            </a:lvl1pPr>
          </a:lstStyle>
          <a:p>
            <a:fld id="{C5CA3F15-6762-4DB9-82ED-7B61DB86F192}" type="slidenum">
              <a:rPr lang="en-GB" altLang="en-US"/>
              <a:pPr/>
              <a:t>‹#›</a:t>
            </a:fld>
            <a:endParaRPr lang="en-GB" altLang="en-US"/>
          </a:p>
        </p:txBody>
      </p:sp>
    </p:spTree>
    <p:extLst>
      <p:ext uri="{BB962C8B-B14F-4D97-AF65-F5344CB8AC3E}">
        <p14:creationId xmlns:p14="http://schemas.microsoft.com/office/powerpoint/2010/main" val="4077911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0AE15D2-90CA-C5A3-4632-84A8FEA37A6D}"/>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AE8EA0B8-3FEB-DAC0-7A76-D6503B35ABF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D5A53A34-43DE-5A8D-42E7-3D21E48E41CE}"/>
              </a:ext>
            </a:extLst>
          </p:cNvPr>
          <p:cNvSpPr>
            <a:spLocks noGrp="1" noChangeArrowheads="1"/>
          </p:cNvSpPr>
          <p:nvPr>
            <p:ph type="sldNum" sz="quarter" idx="12"/>
          </p:nvPr>
        </p:nvSpPr>
        <p:spPr>
          <a:ln/>
        </p:spPr>
        <p:txBody>
          <a:bodyPr/>
          <a:lstStyle>
            <a:lvl1pPr>
              <a:defRPr/>
            </a:lvl1pPr>
          </a:lstStyle>
          <a:p>
            <a:fld id="{F6400990-7D9B-4F18-A4D5-FAF3F7A6C1EA}" type="slidenum">
              <a:rPr lang="en-GB" altLang="en-US"/>
              <a:pPr/>
              <a:t>‹#›</a:t>
            </a:fld>
            <a:endParaRPr lang="en-GB" altLang="en-US"/>
          </a:p>
        </p:txBody>
      </p:sp>
    </p:spTree>
    <p:extLst>
      <p:ext uri="{BB962C8B-B14F-4D97-AF65-F5344CB8AC3E}">
        <p14:creationId xmlns:p14="http://schemas.microsoft.com/office/powerpoint/2010/main" val="3226927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E12423C-6FA3-D0ED-AAEC-6ACE261C15FA}"/>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246AFB7D-87E9-C524-A7AE-2F886A5A6BB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C0D0D93-9FA0-44FE-EA7F-C0AAA98E7E76}"/>
              </a:ext>
            </a:extLst>
          </p:cNvPr>
          <p:cNvSpPr>
            <a:spLocks noGrp="1" noChangeArrowheads="1"/>
          </p:cNvSpPr>
          <p:nvPr>
            <p:ph type="sldNum" sz="quarter" idx="12"/>
          </p:nvPr>
        </p:nvSpPr>
        <p:spPr>
          <a:ln/>
        </p:spPr>
        <p:txBody>
          <a:bodyPr/>
          <a:lstStyle>
            <a:lvl1pPr>
              <a:defRPr/>
            </a:lvl1pPr>
          </a:lstStyle>
          <a:p>
            <a:fld id="{DDE25BE0-5175-4D03-AB32-19CA9C078782}" type="slidenum">
              <a:rPr lang="en-GB" altLang="en-US"/>
              <a:pPr/>
              <a:t>‹#›</a:t>
            </a:fld>
            <a:endParaRPr lang="en-GB" altLang="en-US"/>
          </a:p>
        </p:txBody>
      </p:sp>
    </p:spTree>
    <p:extLst>
      <p:ext uri="{BB962C8B-B14F-4D97-AF65-F5344CB8AC3E}">
        <p14:creationId xmlns:p14="http://schemas.microsoft.com/office/powerpoint/2010/main" val="883302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0C04AB5-B111-DCFA-EF58-CA21252B3BD0}"/>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21B5F99-2FF3-BA4B-F95A-ECAA0D0BF4A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A34C07FE-045D-967C-7170-334E758393A8}"/>
              </a:ext>
            </a:extLst>
          </p:cNvPr>
          <p:cNvSpPr>
            <a:spLocks noGrp="1" noChangeArrowheads="1"/>
          </p:cNvSpPr>
          <p:nvPr>
            <p:ph type="sldNum" sz="quarter" idx="12"/>
          </p:nvPr>
        </p:nvSpPr>
        <p:spPr>
          <a:ln/>
        </p:spPr>
        <p:txBody>
          <a:bodyPr/>
          <a:lstStyle>
            <a:lvl1pPr>
              <a:defRPr/>
            </a:lvl1pPr>
          </a:lstStyle>
          <a:p>
            <a:fld id="{9BB9E929-960D-4AC8-A210-6708062A5B64}" type="slidenum">
              <a:rPr lang="en-GB" altLang="en-US"/>
              <a:pPr/>
              <a:t>‹#›</a:t>
            </a:fld>
            <a:endParaRPr lang="en-GB" altLang="en-US"/>
          </a:p>
        </p:txBody>
      </p:sp>
    </p:spTree>
    <p:extLst>
      <p:ext uri="{BB962C8B-B14F-4D97-AF65-F5344CB8AC3E}">
        <p14:creationId xmlns:p14="http://schemas.microsoft.com/office/powerpoint/2010/main" val="2540550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FF63621-30DC-8BDB-DEC1-10B6C0EAEFB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1F1BFBD3-94C9-871E-CA6C-819E1C9F1CD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4FB6C4F3-122A-3790-8DB9-61CC428EE8D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Times New Roman" charset="0"/>
              </a:defRPr>
            </a:lvl1pPr>
          </a:lstStyle>
          <a:p>
            <a:pPr>
              <a:defRPr/>
            </a:pPr>
            <a:endParaRPr lang="en-GB"/>
          </a:p>
        </p:txBody>
      </p:sp>
      <p:sp>
        <p:nvSpPr>
          <p:cNvPr id="1029" name="Rectangle 5">
            <a:extLst>
              <a:ext uri="{FF2B5EF4-FFF2-40B4-BE49-F238E27FC236}">
                <a16:creationId xmlns:a16="http://schemas.microsoft.com/office/drawing/2014/main" id="{D880836A-B941-76D6-F1A8-3891268E507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mn-ea"/>
                <a:cs typeface="Times New Roman" charset="0"/>
              </a:defRPr>
            </a:lvl1pPr>
          </a:lstStyle>
          <a:p>
            <a:pPr>
              <a:defRPr/>
            </a:pPr>
            <a:endParaRPr lang="en-GB"/>
          </a:p>
        </p:txBody>
      </p:sp>
      <p:sp>
        <p:nvSpPr>
          <p:cNvPr id="1030" name="Rectangle 6">
            <a:extLst>
              <a:ext uri="{FF2B5EF4-FFF2-40B4-BE49-F238E27FC236}">
                <a16:creationId xmlns:a16="http://schemas.microsoft.com/office/drawing/2014/main" id="{E45110A1-9638-9011-9ED3-9B00F62000F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7210B25-9839-432D-B067-16EDFD42D337}"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50B7B9-7FE7-3B42-1131-369C2B753611}"/>
              </a:ext>
            </a:extLst>
          </p:cNvPr>
          <p:cNvSpPr txBox="1">
            <a:spLocks noChangeArrowheads="1"/>
          </p:cNvSpPr>
          <p:nvPr/>
        </p:nvSpPr>
        <p:spPr bwMode="auto">
          <a:xfrm>
            <a:off x="395536" y="366713"/>
            <a:ext cx="8309867"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solidFill>
                  <a:srgbClr val="FFFFFF"/>
                </a:solidFill>
                <a:latin typeface="Century Gothic" panose="020B0502020202020204" pitchFamily="34" charset="0"/>
              </a:rPr>
              <a:t>Leader:</a:t>
            </a:r>
            <a:r>
              <a:rPr lang="en-GB" altLang="en-US" sz="4000" dirty="0">
                <a:solidFill>
                  <a:srgbClr val="FFFFFF"/>
                </a:solidFill>
                <a:latin typeface="Century Gothic" panose="020B0502020202020204" pitchFamily="34" charset="0"/>
              </a:rPr>
              <a:t> We are here together</a:t>
            </a:r>
          </a:p>
          <a:p>
            <a:pPr eaLnBrk="1" hangingPunct="1">
              <a:spcBef>
                <a:spcPct val="0"/>
              </a:spcBef>
              <a:buFontTx/>
              <a:buNone/>
            </a:pPr>
            <a:endParaRPr lang="en-GB" altLang="en-US" sz="4400" dirty="0">
              <a:solidFill>
                <a:srgbClr val="FFFFFF"/>
              </a:solidFill>
              <a:latin typeface="Century Gothic" panose="020B0502020202020204" pitchFamily="34" charset="0"/>
            </a:endParaRPr>
          </a:p>
          <a:p>
            <a:pPr eaLnBrk="1" hangingPunct="1">
              <a:spcBef>
                <a:spcPct val="0"/>
              </a:spcBef>
              <a:buFontTx/>
              <a:buNone/>
            </a:pPr>
            <a:r>
              <a:rPr lang="en-GB" altLang="en-US" sz="4000" b="1" dirty="0">
                <a:solidFill>
                  <a:srgbClr val="FFFFFF"/>
                </a:solidFill>
                <a:latin typeface="Century Gothic" panose="020B0502020202020204" pitchFamily="34" charset="0"/>
              </a:rPr>
              <a:t>ALL: May we </a:t>
            </a:r>
            <a:r>
              <a:rPr lang="en-GB" altLang="en-US" sz="4000" b="1" dirty="0">
                <a:solidFill>
                  <a:srgbClr val="FFC000"/>
                </a:solidFill>
                <a:latin typeface="Century Gothic" panose="020B0502020202020204" pitchFamily="34" charset="0"/>
              </a:rPr>
              <a:t>‘GO FOR GOLD!’ </a:t>
            </a:r>
            <a:r>
              <a:rPr lang="en-GB" altLang="en-US" sz="4000" b="1" dirty="0">
                <a:solidFill>
                  <a:srgbClr val="FFFFFF"/>
                </a:solidFill>
                <a:latin typeface="Century Gothic" panose="020B0502020202020204" pitchFamily="34" charset="0"/>
              </a:rPr>
              <a:t>in our words and actions today!</a:t>
            </a:r>
            <a:endParaRPr lang="en-US" altLang="en-US" sz="4000" b="1" dirty="0">
              <a:solidFill>
                <a:srgbClr val="FFFFFF"/>
              </a:solidFill>
              <a:latin typeface="Century Gothic" panose="020B0502020202020204" pitchFamily="34" charset="0"/>
            </a:endParaRPr>
          </a:p>
        </p:txBody>
      </p:sp>
      <p:grpSp>
        <p:nvGrpSpPr>
          <p:cNvPr id="9" name="Group 8">
            <a:extLst>
              <a:ext uri="{FF2B5EF4-FFF2-40B4-BE49-F238E27FC236}">
                <a16:creationId xmlns:a16="http://schemas.microsoft.com/office/drawing/2014/main" id="{4E343548-9E93-E083-AEE2-B386723662EF}"/>
              </a:ext>
            </a:extLst>
          </p:cNvPr>
          <p:cNvGrpSpPr/>
          <p:nvPr/>
        </p:nvGrpSpPr>
        <p:grpSpPr>
          <a:xfrm>
            <a:off x="3419872" y="3212976"/>
            <a:ext cx="2304256" cy="3171883"/>
            <a:chOff x="3218295" y="620688"/>
            <a:chExt cx="2707409" cy="3726836"/>
          </a:xfrm>
        </p:grpSpPr>
        <p:grpSp>
          <p:nvGrpSpPr>
            <p:cNvPr id="10" name="Graphic 16" descr="Medal with solid fill">
              <a:extLst>
                <a:ext uri="{FF2B5EF4-FFF2-40B4-BE49-F238E27FC236}">
                  <a16:creationId xmlns:a16="http://schemas.microsoft.com/office/drawing/2014/main" id="{981DC3B1-B8C8-E329-84D5-3FFE32B96A6D}"/>
                </a:ext>
              </a:extLst>
            </p:cNvPr>
            <p:cNvGrpSpPr/>
            <p:nvPr/>
          </p:nvGrpSpPr>
          <p:grpSpPr>
            <a:xfrm>
              <a:off x="3218295" y="620688"/>
              <a:ext cx="2707409" cy="3726836"/>
              <a:chOff x="3520775" y="3533876"/>
              <a:chExt cx="2106138" cy="2899167"/>
            </a:xfrm>
            <a:solidFill>
              <a:srgbClr val="FFC000"/>
            </a:solidFill>
          </p:grpSpPr>
          <p:sp>
            <p:nvSpPr>
              <p:cNvPr id="12" name="Free-form: Shape 11">
                <a:extLst>
                  <a:ext uri="{FF2B5EF4-FFF2-40B4-BE49-F238E27FC236}">
                    <a16:creationId xmlns:a16="http://schemas.microsoft.com/office/drawing/2014/main" id="{D6BBFF53-ABF7-B868-231A-107AB7D282A6}"/>
                  </a:ext>
                </a:extLst>
              </p:cNvPr>
              <p:cNvSpPr/>
              <p:nvPr/>
            </p:nvSpPr>
            <p:spPr>
              <a:xfrm>
                <a:off x="4136756" y="5182639"/>
                <a:ext cx="870487" cy="874176"/>
              </a:xfrm>
              <a:custGeom>
                <a:avLst/>
                <a:gdLst>
                  <a:gd name="connsiteX0" fmla="*/ 435244 w 870487"/>
                  <a:gd name="connsiteY0" fmla="*/ 0 h 874176"/>
                  <a:gd name="connsiteX1" fmla="*/ 0 w 870487"/>
                  <a:gd name="connsiteY1" fmla="*/ 435244 h 874176"/>
                  <a:gd name="connsiteX2" fmla="*/ 435244 w 870487"/>
                  <a:gd name="connsiteY2" fmla="*/ 874176 h 874176"/>
                  <a:gd name="connsiteX3" fmla="*/ 870488 w 870487"/>
                  <a:gd name="connsiteY3" fmla="*/ 438933 h 874176"/>
                  <a:gd name="connsiteX4" fmla="*/ 435244 w 870487"/>
                  <a:gd name="connsiteY4" fmla="*/ 0 h 87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87" h="874176">
                    <a:moveTo>
                      <a:pt x="435244" y="0"/>
                    </a:moveTo>
                    <a:cubicBezTo>
                      <a:pt x="195491" y="0"/>
                      <a:pt x="0" y="195491"/>
                      <a:pt x="0" y="435244"/>
                    </a:cubicBezTo>
                    <a:cubicBezTo>
                      <a:pt x="0" y="674997"/>
                      <a:pt x="195491" y="874176"/>
                      <a:pt x="435244" y="874176"/>
                    </a:cubicBezTo>
                    <a:cubicBezTo>
                      <a:pt x="674997" y="874176"/>
                      <a:pt x="870488" y="678686"/>
                      <a:pt x="870488" y="438933"/>
                    </a:cubicBezTo>
                    <a:cubicBezTo>
                      <a:pt x="870488" y="199179"/>
                      <a:pt x="674997" y="0"/>
                      <a:pt x="435244" y="0"/>
                    </a:cubicBezTo>
                  </a:path>
                </a:pathLst>
              </a:custGeom>
              <a:solidFill>
                <a:srgbClr val="FFC000"/>
              </a:solidFill>
              <a:ln w="3681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3E885F77-5036-14FA-3752-90C39F6B2CBD}"/>
                  </a:ext>
                </a:extLst>
              </p:cNvPr>
              <p:cNvSpPr/>
              <p:nvPr/>
            </p:nvSpPr>
            <p:spPr>
              <a:xfrm>
                <a:off x="3760528" y="4810100"/>
                <a:ext cx="1622943" cy="1622943"/>
              </a:xfrm>
              <a:custGeom>
                <a:avLst/>
                <a:gdLst>
                  <a:gd name="connsiteX0" fmla="*/ 811472 w 1622943"/>
                  <a:gd name="connsiteY0" fmla="*/ 0 h 1622943"/>
                  <a:gd name="connsiteX1" fmla="*/ 0 w 1622943"/>
                  <a:gd name="connsiteY1" fmla="*/ 811472 h 1622943"/>
                  <a:gd name="connsiteX2" fmla="*/ 811472 w 1622943"/>
                  <a:gd name="connsiteY2" fmla="*/ 1622944 h 1622943"/>
                  <a:gd name="connsiteX3" fmla="*/ 1622944 w 1622943"/>
                  <a:gd name="connsiteY3" fmla="*/ 811472 h 1622943"/>
                  <a:gd name="connsiteX4" fmla="*/ 811472 w 1622943"/>
                  <a:gd name="connsiteY4" fmla="*/ 0 h 1622943"/>
                  <a:gd name="connsiteX5" fmla="*/ 811472 w 1622943"/>
                  <a:gd name="connsiteY5" fmla="*/ 1401633 h 1622943"/>
                  <a:gd name="connsiteX6" fmla="*/ 221311 w 1622943"/>
                  <a:gd name="connsiteY6" fmla="*/ 811472 h 1622943"/>
                  <a:gd name="connsiteX7" fmla="*/ 811472 w 1622943"/>
                  <a:gd name="connsiteY7" fmla="*/ 221311 h 1622943"/>
                  <a:gd name="connsiteX8" fmla="*/ 1401633 w 1622943"/>
                  <a:gd name="connsiteY8" fmla="*/ 811472 h 1622943"/>
                  <a:gd name="connsiteX9" fmla="*/ 811472 w 1622943"/>
                  <a:gd name="connsiteY9" fmla="*/ 1401633 h 162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2943" h="1622943">
                    <a:moveTo>
                      <a:pt x="811472" y="0"/>
                    </a:moveTo>
                    <a:cubicBezTo>
                      <a:pt x="365162" y="0"/>
                      <a:pt x="0" y="365162"/>
                      <a:pt x="0" y="811472"/>
                    </a:cubicBezTo>
                    <a:cubicBezTo>
                      <a:pt x="0" y="1257781"/>
                      <a:pt x="365162" y="1622944"/>
                      <a:pt x="811472" y="1622944"/>
                    </a:cubicBezTo>
                    <a:cubicBezTo>
                      <a:pt x="1257781" y="1622944"/>
                      <a:pt x="1622944" y="1257781"/>
                      <a:pt x="1622944" y="811472"/>
                    </a:cubicBezTo>
                    <a:cubicBezTo>
                      <a:pt x="1622944" y="365162"/>
                      <a:pt x="1257781" y="0"/>
                      <a:pt x="811472" y="0"/>
                    </a:cubicBezTo>
                    <a:moveTo>
                      <a:pt x="811472" y="1401633"/>
                    </a:moveTo>
                    <a:cubicBezTo>
                      <a:pt x="486883" y="1401633"/>
                      <a:pt x="221311" y="1136061"/>
                      <a:pt x="221311" y="811472"/>
                    </a:cubicBezTo>
                    <a:cubicBezTo>
                      <a:pt x="221311" y="486883"/>
                      <a:pt x="486883" y="221311"/>
                      <a:pt x="811472" y="221311"/>
                    </a:cubicBezTo>
                    <a:cubicBezTo>
                      <a:pt x="1136061" y="221311"/>
                      <a:pt x="1401633" y="486883"/>
                      <a:pt x="1401633" y="811472"/>
                    </a:cubicBezTo>
                    <a:cubicBezTo>
                      <a:pt x="1401633" y="1136061"/>
                      <a:pt x="1136061" y="1401633"/>
                      <a:pt x="811472" y="1401633"/>
                    </a:cubicBezTo>
                  </a:path>
                </a:pathLst>
              </a:custGeom>
              <a:solidFill>
                <a:srgbClr val="FFC000"/>
              </a:solidFill>
              <a:ln w="3681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CBEA44EC-95F3-1E82-1ED0-056755D855E2}"/>
                  </a:ext>
                </a:extLst>
              </p:cNvPr>
              <p:cNvSpPr/>
              <p:nvPr/>
            </p:nvSpPr>
            <p:spPr>
              <a:xfrm>
                <a:off x="4771179" y="3533876"/>
                <a:ext cx="855733" cy="1335240"/>
              </a:xfrm>
              <a:custGeom>
                <a:avLst/>
                <a:gdLst>
                  <a:gd name="connsiteX0" fmla="*/ 0 w 855733"/>
                  <a:gd name="connsiteY0" fmla="*/ 1147126 h 1335240"/>
                  <a:gd name="connsiteX1" fmla="*/ 402047 w 855733"/>
                  <a:gd name="connsiteY1" fmla="*/ 1335240 h 1335240"/>
                  <a:gd name="connsiteX2" fmla="*/ 855734 w 855733"/>
                  <a:gd name="connsiteY2" fmla="*/ 309835 h 1335240"/>
                  <a:gd name="connsiteX3" fmla="*/ 649177 w 855733"/>
                  <a:gd name="connsiteY3" fmla="*/ 0 h 1335240"/>
                  <a:gd name="connsiteX4" fmla="*/ 516391 w 855733"/>
                  <a:gd name="connsiteY4" fmla="*/ 0 h 1335240"/>
                  <a:gd name="connsiteX5" fmla="*/ 228687 w 855733"/>
                  <a:gd name="connsiteY5" fmla="*/ 630735 h 1335240"/>
                  <a:gd name="connsiteX6" fmla="*/ 0 w 855733"/>
                  <a:gd name="connsiteY6" fmla="*/ 1147126 h 1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733" h="1335240">
                    <a:moveTo>
                      <a:pt x="0" y="1147126"/>
                    </a:moveTo>
                    <a:cubicBezTo>
                      <a:pt x="147540" y="1180323"/>
                      <a:pt x="284015" y="1243027"/>
                      <a:pt x="402047" y="1335240"/>
                    </a:cubicBezTo>
                    <a:lnTo>
                      <a:pt x="855734" y="309835"/>
                    </a:lnTo>
                    <a:lnTo>
                      <a:pt x="649177" y="0"/>
                    </a:lnTo>
                    <a:lnTo>
                      <a:pt x="516391" y="0"/>
                    </a:lnTo>
                    <a:lnTo>
                      <a:pt x="228687" y="630735"/>
                    </a:lnTo>
                    <a:lnTo>
                      <a:pt x="0" y="1147126"/>
                    </a:lnTo>
                    <a:close/>
                  </a:path>
                </a:pathLst>
              </a:custGeom>
              <a:solidFill>
                <a:srgbClr val="FF0000"/>
              </a:solidFill>
              <a:ln w="36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B343681-5E48-029A-18C5-FB2F8D4F2F46}"/>
                  </a:ext>
                </a:extLst>
              </p:cNvPr>
              <p:cNvSpPr/>
              <p:nvPr/>
            </p:nvSpPr>
            <p:spPr>
              <a:xfrm>
                <a:off x="3520775" y="3533876"/>
                <a:ext cx="852045" cy="1335240"/>
              </a:xfrm>
              <a:custGeom>
                <a:avLst/>
                <a:gdLst>
                  <a:gd name="connsiteX0" fmla="*/ 852045 w 852045"/>
                  <a:gd name="connsiteY0" fmla="*/ 1147126 h 1335240"/>
                  <a:gd name="connsiteX1" fmla="*/ 623358 w 852045"/>
                  <a:gd name="connsiteY1" fmla="*/ 630735 h 1335240"/>
                  <a:gd name="connsiteX2" fmla="*/ 335654 w 852045"/>
                  <a:gd name="connsiteY2" fmla="*/ 0 h 1335240"/>
                  <a:gd name="connsiteX3" fmla="*/ 202868 w 852045"/>
                  <a:gd name="connsiteY3" fmla="*/ 0 h 1335240"/>
                  <a:gd name="connsiteX4" fmla="*/ 0 w 852045"/>
                  <a:gd name="connsiteY4" fmla="*/ 309835 h 1335240"/>
                  <a:gd name="connsiteX5" fmla="*/ 453687 w 852045"/>
                  <a:gd name="connsiteY5" fmla="*/ 1335240 h 1335240"/>
                  <a:gd name="connsiteX6" fmla="*/ 852045 w 852045"/>
                  <a:gd name="connsiteY6" fmla="*/ 1147126 h 1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045" h="1335240">
                    <a:moveTo>
                      <a:pt x="852045" y="1147126"/>
                    </a:moveTo>
                    <a:lnTo>
                      <a:pt x="623358" y="630735"/>
                    </a:lnTo>
                    <a:lnTo>
                      <a:pt x="335654" y="0"/>
                    </a:lnTo>
                    <a:lnTo>
                      <a:pt x="202868" y="0"/>
                    </a:lnTo>
                    <a:lnTo>
                      <a:pt x="0" y="309835"/>
                    </a:lnTo>
                    <a:lnTo>
                      <a:pt x="453687" y="1335240"/>
                    </a:lnTo>
                    <a:cubicBezTo>
                      <a:pt x="568030" y="1246716"/>
                      <a:pt x="704505" y="1180323"/>
                      <a:pt x="852045" y="1147126"/>
                    </a:cubicBezTo>
                  </a:path>
                </a:pathLst>
              </a:custGeom>
              <a:solidFill>
                <a:srgbClr val="FF0000"/>
              </a:solidFill>
              <a:ln w="36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56781E6B-74EC-774E-DEDE-55B35C93620B}"/>
                  </a:ext>
                </a:extLst>
              </p:cNvPr>
              <p:cNvSpPr/>
              <p:nvPr/>
            </p:nvSpPr>
            <p:spPr>
              <a:xfrm>
                <a:off x="4018723" y="3537564"/>
                <a:ext cx="1106552" cy="442620"/>
              </a:xfrm>
              <a:custGeom>
                <a:avLst/>
                <a:gdLst>
                  <a:gd name="connsiteX0" fmla="*/ 903685 w 1106552"/>
                  <a:gd name="connsiteY0" fmla="*/ 442621 h 442620"/>
                  <a:gd name="connsiteX1" fmla="*/ 1106553 w 1106552"/>
                  <a:gd name="connsiteY1" fmla="*/ 0 h 442620"/>
                  <a:gd name="connsiteX2" fmla="*/ 0 w 1106552"/>
                  <a:gd name="connsiteY2" fmla="*/ 0 h 442620"/>
                  <a:gd name="connsiteX3" fmla="*/ 202868 w 1106552"/>
                  <a:gd name="connsiteY3" fmla="*/ 442621 h 442620"/>
                </a:gdLst>
                <a:ahLst/>
                <a:cxnLst>
                  <a:cxn ang="0">
                    <a:pos x="connsiteX0" y="connsiteY0"/>
                  </a:cxn>
                  <a:cxn ang="0">
                    <a:pos x="connsiteX1" y="connsiteY1"/>
                  </a:cxn>
                  <a:cxn ang="0">
                    <a:pos x="connsiteX2" y="connsiteY2"/>
                  </a:cxn>
                  <a:cxn ang="0">
                    <a:pos x="connsiteX3" y="connsiteY3"/>
                  </a:cxn>
                </a:cxnLst>
                <a:rect l="l" t="t" r="r" b="b"/>
                <a:pathLst>
                  <a:path w="1106552" h="442620">
                    <a:moveTo>
                      <a:pt x="903685" y="442621"/>
                    </a:moveTo>
                    <a:lnTo>
                      <a:pt x="1106553" y="0"/>
                    </a:lnTo>
                    <a:lnTo>
                      <a:pt x="0" y="0"/>
                    </a:lnTo>
                    <a:lnTo>
                      <a:pt x="202868" y="442621"/>
                    </a:lnTo>
                    <a:close/>
                  </a:path>
                </a:pathLst>
              </a:custGeom>
              <a:solidFill>
                <a:srgbClr val="FF0000"/>
              </a:solidFill>
              <a:ln w="36810" cap="flat">
                <a:noFill/>
                <a:prstDash val="solid"/>
                <a:miter/>
              </a:ln>
            </p:spPr>
            <p:txBody>
              <a:bodyPr rtlCol="0" anchor="ctr"/>
              <a:lstStyle/>
              <a:p>
                <a:endParaRPr lang="en-GB"/>
              </a:p>
            </p:txBody>
          </p:sp>
        </p:grpSp>
        <p:pic>
          <p:nvPicPr>
            <p:cNvPr id="11" name="Picture 10" descr="A group of rings in different colors&#10;&#10;Description automatically generated">
              <a:extLst>
                <a:ext uri="{FF2B5EF4-FFF2-40B4-BE49-F238E27FC236}">
                  <a16:creationId xmlns:a16="http://schemas.microsoft.com/office/drawing/2014/main" id="{9C18535F-E275-55FA-1E87-64431C5339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01576" y="3067992"/>
              <a:ext cx="936104" cy="46805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6">
            <a:extLst>
              <a:ext uri="{FF2B5EF4-FFF2-40B4-BE49-F238E27FC236}">
                <a16:creationId xmlns:a16="http://schemas.microsoft.com/office/drawing/2014/main" id="{C56A2BEF-961A-F6F3-B27C-E6DC6C012A8F}"/>
              </a:ext>
            </a:extLst>
          </p:cNvPr>
          <p:cNvSpPr txBox="1">
            <a:spLocks noChangeArrowheads="1"/>
          </p:cNvSpPr>
          <p:nvPr/>
        </p:nvSpPr>
        <p:spPr bwMode="auto">
          <a:xfrm>
            <a:off x="395536" y="260648"/>
            <a:ext cx="4949825" cy="708025"/>
          </a:xfrm>
          <a:prstGeom prst="rect">
            <a:avLst/>
          </a:prstGeom>
          <a:noFill/>
          <a:ln w="9525">
            <a:noFill/>
            <a:miter lim="800000"/>
            <a:headEnd/>
            <a:tailEnd/>
          </a:ln>
          <a:effectLst/>
        </p:spPr>
        <p:txBody>
          <a:bodyPr>
            <a:spAutoFit/>
          </a:bodyPr>
          <a:lstStyle/>
          <a:p>
            <a:pPr>
              <a:spcBef>
                <a:spcPct val="50000"/>
              </a:spcBef>
              <a:defRPr/>
            </a:pPr>
            <a:r>
              <a:rPr lang="en-US" sz="4000" dirty="0">
                <a:solidFill>
                  <a:srgbClr val="FF0000"/>
                </a:solidFill>
                <a:effectLst>
                  <a:outerShdw blurRad="38100" dist="38100" dir="2700000" algn="tl">
                    <a:srgbClr val="FFFFFF"/>
                  </a:outerShdw>
                </a:effectLst>
                <a:latin typeface="Cooper Black" pitchFamily="18" charset="0"/>
                <a:ea typeface="+mn-ea"/>
              </a:rPr>
              <a:t>Running events</a:t>
            </a:r>
            <a:endParaRPr lang="en-GB" sz="4000" dirty="0">
              <a:solidFill>
                <a:srgbClr val="FF0000"/>
              </a:solidFill>
              <a:effectLst>
                <a:outerShdw blurRad="38100" dist="38100" dir="2700000" algn="tl">
                  <a:srgbClr val="FFFFFF"/>
                </a:outerShdw>
              </a:effectLst>
              <a:latin typeface="Cooper Black" pitchFamily="18" charset="0"/>
              <a:ea typeface="+mn-ea"/>
            </a:endParaRPr>
          </a:p>
        </p:txBody>
      </p:sp>
      <p:pic>
        <p:nvPicPr>
          <p:cNvPr id="4" name="Picture 3" descr="A black and gold painting of a person&#10;&#10;Description automatically generated">
            <a:extLst>
              <a:ext uri="{FF2B5EF4-FFF2-40B4-BE49-F238E27FC236}">
                <a16:creationId xmlns:a16="http://schemas.microsoft.com/office/drawing/2014/main" id="{B861D8DA-9076-81BD-9389-634D71A9DD5C}"/>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89324" y="1628800"/>
            <a:ext cx="8565352" cy="4392488"/>
          </a:xfrm>
          <a:prstGeom prst="rect">
            <a:avLst/>
          </a:prstGeom>
          <a:ln>
            <a:solidFill>
              <a:schemeClr val="bg1"/>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ED562FA4-5A21-EA8E-CA03-97284C6EB8F0}"/>
              </a:ext>
            </a:extLst>
          </p:cNvPr>
          <p:cNvSpPr txBox="1">
            <a:spLocks noChangeArrowheads="1"/>
          </p:cNvSpPr>
          <p:nvPr/>
        </p:nvSpPr>
        <p:spPr bwMode="auto">
          <a:xfrm>
            <a:off x="467544" y="345103"/>
            <a:ext cx="3581400" cy="701675"/>
          </a:xfrm>
          <a:prstGeom prst="rect">
            <a:avLst/>
          </a:prstGeom>
          <a:noFill/>
          <a:ln w="9525">
            <a:noFill/>
            <a:miter lim="800000"/>
            <a:headEnd/>
            <a:tailEnd/>
          </a:ln>
          <a:effectLst/>
        </p:spPr>
        <p:txBody>
          <a:bodyPr>
            <a:spAutoFit/>
          </a:bodyPr>
          <a:lstStyle/>
          <a:p>
            <a:pPr>
              <a:spcBef>
                <a:spcPct val="50000"/>
              </a:spcBef>
              <a:defRPr/>
            </a:pPr>
            <a:r>
              <a:rPr lang="en-US" sz="4000" dirty="0">
                <a:solidFill>
                  <a:srgbClr val="FF0000"/>
                </a:solidFill>
                <a:effectLst>
                  <a:outerShdw blurRad="38100" dist="38100" dir="2700000" algn="tl">
                    <a:srgbClr val="FFFFFF"/>
                  </a:outerShdw>
                </a:effectLst>
                <a:latin typeface="Cooper Black" pitchFamily="18" charset="0"/>
                <a:ea typeface="+mn-ea"/>
              </a:rPr>
              <a:t>Discus</a:t>
            </a:r>
            <a:endParaRPr lang="en-GB" sz="4000" dirty="0">
              <a:solidFill>
                <a:srgbClr val="FF0000"/>
              </a:solidFill>
              <a:effectLst>
                <a:outerShdw blurRad="38100" dist="38100" dir="2700000" algn="tl">
                  <a:srgbClr val="FFFFFF"/>
                </a:outerShdw>
              </a:effectLst>
              <a:latin typeface="Cooper Black" pitchFamily="18" charset="0"/>
              <a:ea typeface="+mn-ea"/>
            </a:endParaRPr>
          </a:p>
        </p:txBody>
      </p:sp>
      <p:sp>
        <p:nvSpPr>
          <p:cNvPr id="3" name="Text Box 6">
            <a:extLst>
              <a:ext uri="{FF2B5EF4-FFF2-40B4-BE49-F238E27FC236}">
                <a16:creationId xmlns:a16="http://schemas.microsoft.com/office/drawing/2014/main" id="{EAAFB60B-30C2-4B0B-DBBB-AE070EA51379}"/>
              </a:ext>
            </a:extLst>
          </p:cNvPr>
          <p:cNvSpPr txBox="1">
            <a:spLocks noChangeArrowheads="1"/>
          </p:cNvSpPr>
          <p:nvPr/>
        </p:nvSpPr>
        <p:spPr bwMode="auto">
          <a:xfrm>
            <a:off x="448494" y="1359516"/>
            <a:ext cx="3581400" cy="701675"/>
          </a:xfrm>
          <a:prstGeom prst="rect">
            <a:avLst/>
          </a:prstGeom>
          <a:noFill/>
          <a:ln w="9525">
            <a:noFill/>
            <a:miter lim="800000"/>
            <a:headEnd/>
            <a:tailEnd/>
          </a:ln>
          <a:effectLst/>
        </p:spPr>
        <p:txBody>
          <a:bodyPr>
            <a:spAutoFit/>
          </a:bodyPr>
          <a:lstStyle/>
          <a:p>
            <a:pPr>
              <a:spcBef>
                <a:spcPct val="50000"/>
              </a:spcBef>
              <a:defRPr/>
            </a:pPr>
            <a:r>
              <a:rPr lang="en-US" sz="4000" dirty="0">
                <a:solidFill>
                  <a:srgbClr val="FF0000"/>
                </a:solidFill>
                <a:effectLst>
                  <a:outerShdw blurRad="38100" dist="38100" dir="2700000" algn="tl">
                    <a:srgbClr val="FFFFFF"/>
                  </a:outerShdw>
                </a:effectLst>
                <a:latin typeface="Cooper Black" pitchFamily="18" charset="0"/>
                <a:ea typeface="+mn-ea"/>
              </a:rPr>
              <a:t>Javelin</a:t>
            </a:r>
            <a:endParaRPr lang="en-GB" sz="4000" dirty="0">
              <a:solidFill>
                <a:srgbClr val="FF0000"/>
              </a:solidFill>
              <a:effectLst>
                <a:outerShdw blurRad="38100" dist="38100" dir="2700000" algn="tl">
                  <a:srgbClr val="FFFFFF"/>
                </a:outerShdw>
              </a:effectLst>
              <a:latin typeface="Cooper Black" pitchFamily="18" charset="0"/>
              <a:ea typeface="+mn-ea"/>
            </a:endParaRPr>
          </a:p>
        </p:txBody>
      </p:sp>
      <p:pic>
        <p:nvPicPr>
          <p:cNvPr id="5" name="Picture 4" descr="Image preview">
            <a:extLst>
              <a:ext uri="{FF2B5EF4-FFF2-40B4-BE49-F238E27FC236}">
                <a16:creationId xmlns:a16="http://schemas.microsoft.com/office/drawing/2014/main" id="{D6F7E0C4-7D37-830B-180B-10E9EE9A9E5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338120" y="271630"/>
            <a:ext cx="5514867" cy="387745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9" name="Picture 2" descr="Image preview">
            <a:extLst>
              <a:ext uri="{FF2B5EF4-FFF2-40B4-BE49-F238E27FC236}">
                <a16:creationId xmlns:a16="http://schemas.microsoft.com/office/drawing/2014/main" id="{467A55B4-76A7-DB76-DF89-70C1FFC8212F}"/>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77"/>
          <a:stretch/>
        </p:blipFill>
        <p:spPr bwMode="auto">
          <a:xfrm>
            <a:off x="276052" y="3671699"/>
            <a:ext cx="6372200" cy="284119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421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a:extLst>
              <a:ext uri="{FF2B5EF4-FFF2-40B4-BE49-F238E27FC236}">
                <a16:creationId xmlns:a16="http://schemas.microsoft.com/office/drawing/2014/main" id="{F24D223A-7089-27DF-1946-B47AE427E1A8}"/>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51520" y="1268760"/>
            <a:ext cx="6480175" cy="390621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 name="Text Box 6">
            <a:extLst>
              <a:ext uri="{FF2B5EF4-FFF2-40B4-BE49-F238E27FC236}">
                <a16:creationId xmlns:a16="http://schemas.microsoft.com/office/drawing/2014/main" id="{4B4FFB24-8984-1E4C-28DF-AE65D13736A1}"/>
              </a:ext>
            </a:extLst>
          </p:cNvPr>
          <p:cNvSpPr txBox="1">
            <a:spLocks noChangeArrowheads="1"/>
          </p:cNvSpPr>
          <p:nvPr/>
        </p:nvSpPr>
        <p:spPr bwMode="auto">
          <a:xfrm>
            <a:off x="539750" y="476250"/>
            <a:ext cx="6480175" cy="708025"/>
          </a:xfrm>
          <a:prstGeom prst="rect">
            <a:avLst/>
          </a:prstGeom>
          <a:noFill/>
          <a:ln w="9525">
            <a:noFill/>
            <a:miter lim="800000"/>
            <a:headEnd/>
            <a:tailEnd/>
          </a:ln>
          <a:effectLst/>
        </p:spPr>
        <p:txBody>
          <a:bodyPr>
            <a:spAutoFit/>
          </a:bodyPr>
          <a:lstStyle/>
          <a:p>
            <a:pPr>
              <a:spcBef>
                <a:spcPct val="50000"/>
              </a:spcBef>
              <a:defRPr/>
            </a:pPr>
            <a:r>
              <a:rPr lang="en-US" sz="4000" dirty="0">
                <a:solidFill>
                  <a:srgbClr val="FF0000"/>
                </a:solidFill>
                <a:effectLst>
                  <a:outerShdw blurRad="38100" dist="38100" dir="2700000" algn="tl">
                    <a:srgbClr val="FFFFFF"/>
                  </a:outerShdw>
                </a:effectLst>
                <a:latin typeface="Cooper Black" pitchFamily="18" charset="0"/>
                <a:ea typeface="+mn-ea"/>
              </a:rPr>
              <a:t>Greek foot soldiers</a:t>
            </a:r>
            <a:endParaRPr lang="en-GB" sz="4000" dirty="0">
              <a:solidFill>
                <a:srgbClr val="FF0000"/>
              </a:solidFill>
              <a:effectLst>
                <a:outerShdw blurRad="38100" dist="38100" dir="2700000" algn="tl">
                  <a:srgbClr val="FFFFFF"/>
                </a:outerShdw>
              </a:effectLst>
              <a:latin typeface="Cooper Black" pitchFamily="18" charset="0"/>
              <a:ea typeface="+mn-ea"/>
            </a:endParaRPr>
          </a:p>
        </p:txBody>
      </p:sp>
      <p:pic>
        <p:nvPicPr>
          <p:cNvPr id="3" name="Picture 2" descr="A close up of a painting&#10;&#10;Description automatically generated">
            <a:extLst>
              <a:ext uri="{FF2B5EF4-FFF2-40B4-BE49-F238E27FC236}">
                <a16:creationId xmlns:a16="http://schemas.microsoft.com/office/drawing/2014/main" id="{C4726EB2-3A5C-8D14-D516-303A4F30428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82143" y="4221088"/>
            <a:ext cx="4610337" cy="2311519"/>
          </a:xfrm>
          <a:prstGeom prst="rect">
            <a:avLst/>
          </a:prstGeom>
          <a:ln>
            <a:solidFill>
              <a:schemeClr val="bg1"/>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6">
            <a:extLst>
              <a:ext uri="{FF2B5EF4-FFF2-40B4-BE49-F238E27FC236}">
                <a16:creationId xmlns:a16="http://schemas.microsoft.com/office/drawing/2014/main" id="{D307C3DF-3616-DD88-A7E1-C59D867109FD}"/>
              </a:ext>
            </a:extLst>
          </p:cNvPr>
          <p:cNvSpPr txBox="1">
            <a:spLocks noChangeArrowheads="1"/>
          </p:cNvSpPr>
          <p:nvPr/>
        </p:nvSpPr>
        <p:spPr bwMode="auto">
          <a:xfrm>
            <a:off x="605086" y="282575"/>
            <a:ext cx="4949825" cy="708025"/>
          </a:xfrm>
          <a:prstGeom prst="rect">
            <a:avLst/>
          </a:prstGeom>
          <a:noFill/>
          <a:ln w="9525">
            <a:noFill/>
            <a:miter lim="800000"/>
            <a:headEnd/>
            <a:tailEnd/>
          </a:ln>
          <a:effectLst/>
        </p:spPr>
        <p:txBody>
          <a:bodyPr>
            <a:spAutoFit/>
          </a:bodyPr>
          <a:lstStyle/>
          <a:p>
            <a:pPr>
              <a:spcBef>
                <a:spcPct val="50000"/>
              </a:spcBef>
              <a:defRPr/>
            </a:pPr>
            <a:r>
              <a:rPr lang="en-US" sz="4000" dirty="0" err="1">
                <a:solidFill>
                  <a:srgbClr val="FF0000"/>
                </a:solidFill>
                <a:effectLst>
                  <a:outerShdw blurRad="38100" dist="38100" dir="2700000" algn="tl">
                    <a:srgbClr val="FFFFFF"/>
                  </a:outerShdw>
                </a:effectLst>
                <a:latin typeface="Cooper Black" pitchFamily="18" charset="0"/>
                <a:ea typeface="+mn-ea"/>
              </a:rPr>
              <a:t>Hoplitodromos</a:t>
            </a:r>
            <a:endParaRPr lang="en-GB" sz="4000" dirty="0">
              <a:solidFill>
                <a:srgbClr val="FF0000"/>
              </a:solidFill>
              <a:effectLst>
                <a:outerShdw blurRad="38100" dist="38100" dir="2700000" algn="tl">
                  <a:srgbClr val="FFFFFF"/>
                </a:outerShdw>
              </a:effectLst>
              <a:latin typeface="Cooper Black" pitchFamily="18" charset="0"/>
              <a:ea typeface="+mn-ea"/>
            </a:endParaRPr>
          </a:p>
        </p:txBody>
      </p:sp>
      <p:grpSp>
        <p:nvGrpSpPr>
          <p:cNvPr id="23554" name="Group 4">
            <a:extLst>
              <a:ext uri="{FF2B5EF4-FFF2-40B4-BE49-F238E27FC236}">
                <a16:creationId xmlns:a16="http://schemas.microsoft.com/office/drawing/2014/main" id="{4C6E4B48-E76A-8041-8FD9-6B95D087BEC8}"/>
              </a:ext>
            </a:extLst>
          </p:cNvPr>
          <p:cNvGrpSpPr>
            <a:grpSpLocks/>
          </p:cNvGrpSpPr>
          <p:nvPr/>
        </p:nvGrpSpPr>
        <p:grpSpPr bwMode="auto">
          <a:xfrm>
            <a:off x="323528" y="1250844"/>
            <a:ext cx="7618945" cy="5359605"/>
            <a:chOff x="611560" y="1214831"/>
            <a:chExt cx="7618598" cy="5361035"/>
          </a:xfrm>
        </p:grpSpPr>
        <p:pic>
          <p:nvPicPr>
            <p:cNvPr id="23555" name="Picture 1">
              <a:extLst>
                <a:ext uri="{FF2B5EF4-FFF2-40B4-BE49-F238E27FC236}">
                  <a16:creationId xmlns:a16="http://schemas.microsoft.com/office/drawing/2014/main" id="{6F461DA7-9178-E193-E8CC-59D48CC65144}"/>
                </a:ext>
              </a:extLst>
            </p:cNvPr>
            <p:cNvPicPr>
              <a:picLocks noChangeAspect="1"/>
            </p:cNvPicPr>
            <p:nvPr/>
          </p:nvPicPr>
          <p:blipFill>
            <a:blip r:embed="rId3" cstate="email">
              <a:extLst>
                <a:ext uri="{28A0092B-C50C-407E-A947-70E740481C1C}">
                  <a14:useLocalDpi xmlns:a14="http://schemas.microsoft.com/office/drawing/2010/main"/>
                </a:ext>
              </a:extLst>
            </a:blip>
            <a:srcRect b="6844"/>
            <a:stretch>
              <a:fillRect/>
            </a:stretch>
          </p:blipFill>
          <p:spPr bwMode="auto">
            <a:xfrm>
              <a:off x="1489519" y="1214831"/>
              <a:ext cx="6740639" cy="488185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3556" name="TextBox 3">
              <a:extLst>
                <a:ext uri="{FF2B5EF4-FFF2-40B4-BE49-F238E27FC236}">
                  <a16:creationId xmlns:a16="http://schemas.microsoft.com/office/drawing/2014/main" id="{AB0DC0D0-D5E8-F4CC-1339-1E5F0A34C945}"/>
                </a:ext>
              </a:extLst>
            </p:cNvPr>
            <p:cNvSpPr txBox="1">
              <a:spLocks noChangeArrowheads="1"/>
            </p:cNvSpPr>
            <p:nvPr/>
          </p:nvSpPr>
          <p:spPr bwMode="auto">
            <a:xfrm>
              <a:off x="611560" y="6237312"/>
              <a:ext cx="21602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600" i="1">
                  <a:solidFill>
                    <a:schemeClr val="bg1"/>
                  </a:solidFill>
                  <a:latin typeface="Tahoma" panose="020B0604030504040204" pitchFamily="34" charset="0"/>
                  <a:cs typeface="Tahoma" panose="020B0604030504040204" pitchFamily="34" charset="0"/>
                </a:rPr>
                <a:t>Greek vase c. 540BC</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a:extLst>
              <a:ext uri="{FF2B5EF4-FFF2-40B4-BE49-F238E27FC236}">
                <a16:creationId xmlns:a16="http://schemas.microsoft.com/office/drawing/2014/main" id="{2802C451-A39F-179D-05DD-4422ADFF934C}"/>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7500" y="469900"/>
            <a:ext cx="8509000" cy="59055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054" name="Text Box 6">
            <a:extLst>
              <a:ext uri="{FF2B5EF4-FFF2-40B4-BE49-F238E27FC236}">
                <a16:creationId xmlns:a16="http://schemas.microsoft.com/office/drawing/2014/main" id="{8F6AE344-BA48-3970-0D2A-57B0A1BE3DBC}"/>
              </a:ext>
            </a:extLst>
          </p:cNvPr>
          <p:cNvSpPr txBox="1">
            <a:spLocks noChangeArrowheads="1"/>
          </p:cNvSpPr>
          <p:nvPr/>
        </p:nvSpPr>
        <p:spPr bwMode="auto">
          <a:xfrm>
            <a:off x="990600" y="685800"/>
            <a:ext cx="3581400" cy="701675"/>
          </a:xfrm>
          <a:prstGeom prst="rect">
            <a:avLst/>
          </a:prstGeom>
          <a:noFill/>
          <a:ln w="9525">
            <a:noFill/>
            <a:miter lim="800000"/>
            <a:headEnd/>
            <a:tailEnd/>
          </a:ln>
          <a:effectLst/>
        </p:spPr>
        <p:txBody>
          <a:bodyPr>
            <a:spAutoFit/>
          </a:bodyPr>
          <a:lstStyle/>
          <a:p>
            <a:pPr>
              <a:spcBef>
                <a:spcPct val="50000"/>
              </a:spcBef>
              <a:defRPr/>
            </a:pPr>
            <a:r>
              <a:rPr lang="en-US" sz="4000" dirty="0" err="1">
                <a:solidFill>
                  <a:srgbClr val="FF0000"/>
                </a:solidFill>
                <a:effectLst>
                  <a:outerShdw blurRad="38100" dist="38100" dir="2700000" algn="tl">
                    <a:srgbClr val="FFFFFF"/>
                  </a:outerShdw>
                </a:effectLst>
                <a:latin typeface="Cooper Black" pitchFamily="18" charset="0"/>
                <a:ea typeface="+mn-ea"/>
              </a:rPr>
              <a:t>Pheidippides</a:t>
            </a:r>
            <a:endParaRPr lang="en-GB" sz="4000" dirty="0">
              <a:solidFill>
                <a:srgbClr val="FF0000"/>
              </a:solidFill>
              <a:effectLst>
                <a:outerShdw blurRad="38100" dist="38100" dir="2700000" algn="tl">
                  <a:srgbClr val="FFFFFF"/>
                </a:outerShdw>
              </a:effectLst>
              <a:latin typeface="Cooper Black" pitchFamily="18" charset="0"/>
              <a:ea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a:extLst>
              <a:ext uri="{FF2B5EF4-FFF2-40B4-BE49-F238E27FC236}">
                <a16:creationId xmlns:a16="http://schemas.microsoft.com/office/drawing/2014/main" id="{9D03EB64-5645-7E4F-D2F6-E087FAB9A7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81000"/>
            <a:ext cx="9144000" cy="6094413"/>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504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a:extLst>
              <a:ext uri="{FF2B5EF4-FFF2-40B4-BE49-F238E27FC236}">
                <a16:creationId xmlns:a16="http://schemas.microsoft.com/office/drawing/2014/main" id="{D48DFC2B-AE57-AE75-A372-1A4B39023D39}"/>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0904" y="270362"/>
            <a:ext cx="9102193" cy="631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7134511-091B-4DA7-991E-4FF780C9E0C8}"/>
              </a:ext>
            </a:extLst>
          </p:cNvPr>
          <p:cNvSpPr txBox="1">
            <a:spLocks noChangeArrowheads="1"/>
          </p:cNvSpPr>
          <p:nvPr/>
        </p:nvSpPr>
        <p:spPr bwMode="auto">
          <a:xfrm>
            <a:off x="28200" y="3688383"/>
            <a:ext cx="9087601" cy="2899255"/>
          </a:xfrm>
          <a:prstGeom prst="rect">
            <a:avLst/>
          </a:prstGeom>
          <a:solidFill>
            <a:sysClr val="window" lastClr="FFFFFF">
              <a:alpha val="61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auto">
              <a:spcAft>
                <a:spcPts val="0"/>
              </a:spcAft>
              <a:buNone/>
              <a:defRPr/>
            </a:pPr>
            <a:r>
              <a:rPr lang="en-GB" sz="2400" b="1" dirty="0">
                <a:solidFill>
                  <a:prstClr val="black"/>
                </a:solidFill>
                <a:latin typeface="Century Gothic" panose="020B0502020202020204" pitchFamily="34" charset="0"/>
              </a:rPr>
              <a:t>….I wonder what we might learn from Pheidippides’ example?....</a:t>
            </a:r>
            <a:endParaRPr lang="en-GB" sz="1200" b="1" dirty="0">
              <a:solidFill>
                <a:prstClr val="black"/>
              </a:solidFill>
              <a:latin typeface="Century Gothic" panose="020B0502020202020204" pitchFamily="34" charset="0"/>
            </a:endParaRPr>
          </a:p>
          <a:p>
            <a:pPr algn="ctr" fontAlgn="auto">
              <a:spcAft>
                <a:spcPts val="0"/>
              </a:spcAft>
              <a:buNone/>
              <a:defRPr/>
            </a:pPr>
            <a:r>
              <a:rPr lang="en-GB" sz="2400" b="1" dirty="0">
                <a:solidFill>
                  <a:prstClr val="black"/>
                </a:solidFill>
                <a:latin typeface="Century Gothic" panose="020B0502020202020204" pitchFamily="34" charset="0"/>
              </a:rPr>
              <a:t>….I wonder what things make you feel like saying ‘I give up!!’?......</a:t>
            </a:r>
            <a:endParaRPr lang="en-GB" altLang="en-US" sz="1200" b="1" kern="0" dirty="0">
              <a:solidFill>
                <a:prstClr val="black"/>
              </a:solidFill>
              <a:latin typeface="Century Gothic" panose="020B0502020202020204" pitchFamily="34" charset="0"/>
              <a:ea typeface="MS Mincho" panose="02020609040205080304" pitchFamily="49" charset="-128"/>
              <a:cs typeface="Tahoma" panose="020B0604030504040204" pitchFamily="34" charset="0"/>
            </a:endParaRPr>
          </a:p>
          <a:p>
            <a:pPr algn="ctr" fontAlgn="auto">
              <a:spcAft>
                <a:spcPts val="0"/>
              </a:spcAft>
              <a:buNone/>
              <a:defRPr/>
            </a:pPr>
            <a:r>
              <a:rPr lang="en-GB" altLang="en-US" sz="2400" b="1" kern="0" dirty="0">
                <a:solidFill>
                  <a:prstClr val="black"/>
                </a:solidFill>
                <a:latin typeface="Century Gothic" panose="020B0502020202020204" pitchFamily="34" charset="0"/>
                <a:ea typeface="MS Mincho" panose="02020609040205080304" pitchFamily="49" charset="-128"/>
                <a:cs typeface="Tahoma" panose="020B0604030504040204" pitchFamily="34" charset="0"/>
              </a:rPr>
              <a:t>…. someone once said ‘If at first you don’t succeed – try, and try, and try again!’</a:t>
            </a:r>
            <a:endParaRPr lang="en-GB" sz="1100" b="1" dirty="0">
              <a:solidFill>
                <a:prstClr val="black"/>
              </a:solidFill>
              <a:latin typeface="Century Gothic" panose="020B0502020202020204" pitchFamily="34" charset="0"/>
            </a:endParaRPr>
          </a:p>
          <a:p>
            <a:pPr algn="ctr" fontAlgn="auto">
              <a:spcAft>
                <a:spcPts val="0"/>
              </a:spcAft>
              <a:buNone/>
              <a:defRPr/>
            </a:pPr>
            <a:r>
              <a:rPr lang="en-GB" altLang="en-US" sz="2400" b="1" kern="0" dirty="0">
                <a:solidFill>
                  <a:prstClr val="black"/>
                </a:solidFill>
                <a:latin typeface="Century Gothic" panose="020B0502020202020204" pitchFamily="34" charset="0"/>
                <a:ea typeface="MS Mincho" panose="02020609040205080304" pitchFamily="49" charset="-128"/>
                <a:cs typeface="Tahoma" panose="020B0604030504040204" pitchFamily="34" charset="0"/>
              </a:rPr>
              <a:t>….I</a:t>
            </a:r>
            <a:r>
              <a:rPr lang="en-GB" sz="2400" b="1" dirty="0">
                <a:solidFill>
                  <a:prstClr val="black"/>
                </a:solidFill>
                <a:latin typeface="Century Gothic" panose="020B0502020202020204" pitchFamily="34" charset="0"/>
              </a:rPr>
              <a:t> wonder how these words might help us today?.....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par>
                          <p:cTn id="8" fill="hold">
                            <p:stCondLst>
                              <p:cond delay="5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10000"/>
                                  </p:iterate>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10000"/>
                                  </p:iterate>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iterate type="lt">
                                    <p:tmPct val="10000"/>
                                  </p:iterate>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holding a candle&#10;&#10;Description automatically generated">
            <a:extLst>
              <a:ext uri="{FF2B5EF4-FFF2-40B4-BE49-F238E27FC236}">
                <a16:creationId xmlns:a16="http://schemas.microsoft.com/office/drawing/2014/main" id="{B76EA1AF-901A-0F84-9F08-CA42C7AB9FD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898787"/>
            <a:ext cx="9144000" cy="5060426"/>
          </a:xfrm>
          <a:prstGeom prst="rect">
            <a:avLst/>
          </a:prstGeom>
        </p:spPr>
      </p:pic>
    </p:spTree>
    <p:extLst>
      <p:ext uri="{BB962C8B-B14F-4D97-AF65-F5344CB8AC3E}">
        <p14:creationId xmlns:p14="http://schemas.microsoft.com/office/powerpoint/2010/main" val="1379271310"/>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a:extLst>
              <a:ext uri="{FF2B5EF4-FFF2-40B4-BE49-F238E27FC236}">
                <a16:creationId xmlns:a16="http://schemas.microsoft.com/office/drawing/2014/main" id="{2802C451-A39F-179D-05DD-4422ADFF934C}"/>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7500" y="469900"/>
            <a:ext cx="8509000" cy="59055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054" name="Text Box 6">
            <a:extLst>
              <a:ext uri="{FF2B5EF4-FFF2-40B4-BE49-F238E27FC236}">
                <a16:creationId xmlns:a16="http://schemas.microsoft.com/office/drawing/2014/main" id="{8F6AE344-BA48-3970-0D2A-57B0A1BE3DBC}"/>
              </a:ext>
            </a:extLst>
          </p:cNvPr>
          <p:cNvSpPr txBox="1">
            <a:spLocks noChangeArrowheads="1"/>
          </p:cNvSpPr>
          <p:nvPr/>
        </p:nvSpPr>
        <p:spPr bwMode="auto">
          <a:xfrm>
            <a:off x="990600" y="685800"/>
            <a:ext cx="3581400" cy="701675"/>
          </a:xfrm>
          <a:prstGeom prst="rect">
            <a:avLst/>
          </a:prstGeom>
          <a:noFill/>
          <a:ln w="9525">
            <a:noFill/>
            <a:miter lim="800000"/>
            <a:headEnd/>
            <a:tailEnd/>
          </a:ln>
          <a:effectLst/>
        </p:spPr>
        <p:txBody>
          <a:bodyPr>
            <a:spAutoFit/>
          </a:bodyPr>
          <a:lstStyle/>
          <a:p>
            <a:pPr>
              <a:spcBef>
                <a:spcPct val="50000"/>
              </a:spcBef>
              <a:defRPr/>
            </a:pPr>
            <a:r>
              <a:rPr lang="en-US" sz="4000" dirty="0" err="1">
                <a:solidFill>
                  <a:srgbClr val="FF0000"/>
                </a:solidFill>
                <a:effectLst>
                  <a:outerShdw blurRad="38100" dist="38100" dir="2700000" algn="tl">
                    <a:srgbClr val="FFFFFF"/>
                  </a:outerShdw>
                </a:effectLst>
                <a:latin typeface="Cooper Black" pitchFamily="18" charset="0"/>
                <a:ea typeface="+mn-ea"/>
              </a:rPr>
              <a:t>Pheidippides</a:t>
            </a:r>
            <a:endParaRPr lang="en-GB" sz="4000" dirty="0">
              <a:solidFill>
                <a:srgbClr val="FF0000"/>
              </a:solidFill>
              <a:effectLst>
                <a:outerShdw blurRad="38100" dist="38100" dir="2700000" algn="tl">
                  <a:srgbClr val="FFFFFF"/>
                </a:outerShdw>
              </a:effectLst>
              <a:latin typeface="Cooper Black" pitchFamily="18" charset="0"/>
              <a:ea typeface="+mn-ea"/>
            </a:endParaRPr>
          </a:p>
        </p:txBody>
      </p:sp>
      <p:sp>
        <p:nvSpPr>
          <p:cNvPr id="3" name="TextBox 2">
            <a:extLst>
              <a:ext uri="{FF2B5EF4-FFF2-40B4-BE49-F238E27FC236}">
                <a16:creationId xmlns:a16="http://schemas.microsoft.com/office/drawing/2014/main" id="{8259EC53-6086-A904-C627-8C8325A916CD}"/>
              </a:ext>
            </a:extLst>
          </p:cNvPr>
          <p:cNvSpPr txBox="1"/>
          <p:nvPr/>
        </p:nvSpPr>
        <p:spPr>
          <a:xfrm>
            <a:off x="467544" y="4233208"/>
            <a:ext cx="8208912" cy="1938992"/>
          </a:xfrm>
          <a:prstGeom prst="rect">
            <a:avLst/>
          </a:prstGeom>
          <a:solidFill>
            <a:schemeClr val="bg1">
              <a:alpha val="73000"/>
            </a:schemeClr>
          </a:solidFill>
        </p:spPr>
        <p:txBody>
          <a:bodyPr wrap="square">
            <a:spAutoFit/>
          </a:bodyPr>
          <a:lstStyle/>
          <a:p>
            <a:r>
              <a:rPr lang="en-US" sz="2400" b="1" dirty="0">
                <a:effectLst/>
                <a:latin typeface="Century Gothic" panose="020B0502020202020204" pitchFamily="34" charset="0"/>
                <a:ea typeface="Calibri" panose="020F0502020204030204" pitchFamily="34" charset="0"/>
                <a:cs typeface="Times New Roman" panose="02020603050405020304" pitchFamily="18" charset="0"/>
              </a:rPr>
              <a:t>Thank you for the story of Pheidippides, and how he didn’t give up even when he must have been exhausted. When we are faced with challenges, and feel like giving up, please help us to try, try and try again.</a:t>
            </a:r>
            <a:endParaRPr lang="en-GB" sz="2400"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3680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 picture containing text&#10;&#10;Description automatically generated">
            <a:extLst>
              <a:ext uri="{FF2B5EF4-FFF2-40B4-BE49-F238E27FC236}">
                <a16:creationId xmlns:a16="http://schemas.microsoft.com/office/drawing/2014/main" id="{3F6018DA-78E9-48FE-9F09-DEAB00F860C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1027">
            <a:extLst>
              <a:ext uri="{FF2B5EF4-FFF2-40B4-BE49-F238E27FC236}">
                <a16:creationId xmlns:a16="http://schemas.microsoft.com/office/drawing/2014/main" id="{29D00549-DE09-601D-56CE-4E91AF33711F}"/>
              </a:ext>
            </a:extLst>
          </p:cNvPr>
          <p:cNvSpPr txBox="1">
            <a:spLocks noChangeArrowheads="1"/>
          </p:cNvSpPr>
          <p:nvPr/>
        </p:nvSpPr>
        <p:spPr bwMode="auto">
          <a:xfrm>
            <a:off x="358775" y="333375"/>
            <a:ext cx="8426450" cy="1200150"/>
          </a:xfrm>
          <a:prstGeom prst="rect">
            <a:avLst/>
          </a:prstGeom>
          <a:noFill/>
          <a:ln w="9525">
            <a:noFill/>
            <a:miter lim="800000"/>
            <a:headEnd/>
            <a:tailEnd/>
          </a:ln>
          <a:effectLst/>
        </p:spPr>
        <p:txBody>
          <a:bodyPr>
            <a:spAutoFit/>
          </a:bodyPr>
          <a:lstStyle/>
          <a:p>
            <a:pPr algn="ctr">
              <a:spcBef>
                <a:spcPct val="50000"/>
              </a:spcBef>
              <a:defRPr/>
            </a:pPr>
            <a:r>
              <a:rPr lang="en-US" sz="7200" dirty="0">
                <a:solidFill>
                  <a:srgbClr val="FF0000"/>
                </a:solidFill>
                <a:effectLst>
                  <a:outerShdw blurRad="38100" dist="38100" dir="2700000" algn="tl">
                    <a:srgbClr val="FFFFFF"/>
                  </a:outerShdw>
                </a:effectLst>
                <a:latin typeface="Cooper Black" pitchFamily="18" charset="0"/>
                <a:ea typeface="+mn-ea"/>
              </a:rPr>
              <a:t>The Olympics</a:t>
            </a:r>
            <a:endParaRPr lang="en-GB" sz="6000" dirty="0">
              <a:solidFill>
                <a:srgbClr val="FF0000"/>
              </a:solidFill>
              <a:latin typeface="Cooper Black" pitchFamily="18" charset="0"/>
              <a:ea typeface="+mn-ea"/>
            </a:endParaRPr>
          </a:p>
        </p:txBody>
      </p:sp>
      <p:pic>
        <p:nvPicPr>
          <p:cNvPr id="3" name="Picture 2" descr="A group of rings in different colors&#10;&#10;Description automatically generated">
            <a:extLst>
              <a:ext uri="{FF2B5EF4-FFF2-40B4-BE49-F238E27FC236}">
                <a16:creationId xmlns:a16="http://schemas.microsoft.com/office/drawing/2014/main" id="{546AA55A-8E8E-B455-E493-D9A771263D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552" y="2132856"/>
            <a:ext cx="8064896" cy="4032448"/>
          </a:xfrm>
          <a:prstGeom prst="rect">
            <a:avLst/>
          </a:prstGeom>
        </p:spPr>
      </p:pic>
      <p:sp>
        <p:nvSpPr>
          <p:cNvPr id="2" name="TextBox 1">
            <a:extLst>
              <a:ext uri="{FF2B5EF4-FFF2-40B4-BE49-F238E27FC236}">
                <a16:creationId xmlns:a16="http://schemas.microsoft.com/office/drawing/2014/main" id="{C2C4FE03-B1EC-4C2A-F0A8-5A768E8E3019}"/>
              </a:ext>
            </a:extLst>
          </p:cNvPr>
          <p:cNvSpPr txBox="1"/>
          <p:nvPr/>
        </p:nvSpPr>
        <p:spPr>
          <a:xfrm>
            <a:off x="107504" y="6503025"/>
            <a:ext cx="2736304" cy="261610"/>
          </a:xfrm>
          <a:prstGeom prst="rect">
            <a:avLst/>
          </a:prstGeom>
          <a:noFill/>
        </p:spPr>
        <p:txBody>
          <a:bodyPr wrap="square" rtlCol="0">
            <a:spAutoFit/>
          </a:bodyPr>
          <a:lstStyle/>
          <a:p>
            <a:r>
              <a:rPr lang="en-GB" sz="1100" i="1" dirty="0">
                <a:solidFill>
                  <a:schemeClr val="bg1"/>
                </a:solidFill>
                <a:latin typeface="Century Gothic" panose="020B0502020202020204" pitchFamily="34" charset="0"/>
              </a:rPr>
              <a:t>Olympic rings © </a:t>
            </a:r>
            <a:r>
              <a:rPr lang="en-GB" sz="1100" i="1" dirty="0" err="1">
                <a:solidFill>
                  <a:schemeClr val="bg1"/>
                </a:solidFill>
                <a:latin typeface="Century Gothic" panose="020B0502020202020204" pitchFamily="34" charset="0"/>
              </a:rPr>
              <a:t>Pixabay</a:t>
            </a:r>
            <a:endParaRPr lang="en-GB" sz="1100" i="1" dirty="0">
              <a:solidFill>
                <a:schemeClr val="bg1"/>
              </a:solidFill>
              <a:latin typeface="Century Gothic" panose="020B0502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CD5A627A-B17B-4213-8C9E-8926FDC716B0}"/>
              </a:ext>
            </a:extLst>
          </p:cNvPr>
          <p:cNvSpPr txBox="1">
            <a:spLocks/>
          </p:cNvSpPr>
          <p:nvPr/>
        </p:nvSpPr>
        <p:spPr>
          <a:xfrm>
            <a:off x="232266" y="4953744"/>
            <a:ext cx="8679468" cy="1672233"/>
          </a:xfrm>
          <a:prstGeom prst="rect">
            <a:avLst/>
          </a:prstGeom>
          <a:solidFill>
            <a:schemeClr val="bg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Leader: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All: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Let’s </a:t>
            </a:r>
            <a:r>
              <a:rPr kumimoji="0" lang="en-GB" sz="3200" b="1" i="0" u="none" strike="noStrike" kern="1200" cap="none" spc="0" normalizeH="0" baseline="0" noProof="0" dirty="0">
                <a:ln>
                  <a:noFill/>
                </a:ln>
                <a:solidFill>
                  <a:srgbClr val="FFC000"/>
                </a:solidFill>
                <a:effectLst/>
                <a:uLnTx/>
                <a:uFillTx/>
                <a:latin typeface="Century Gothic" panose="020B0502020202020204" pitchFamily="34" charset="0"/>
                <a:ea typeface="MS Mincho" panose="02020609040205080304" pitchFamily="49" charset="-128"/>
                <a:cs typeface="Times New Roman" panose="02020603050405020304" pitchFamily="18" charset="0"/>
              </a:rPr>
              <a:t>‘go for gold’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in all that we do!</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ＭＳ 明朝"/>
              <a:cs typeface="Times New Roman"/>
            </a:endParaRPr>
          </a:p>
        </p:txBody>
      </p:sp>
      <p:grpSp>
        <p:nvGrpSpPr>
          <p:cNvPr id="6" name="Group 5">
            <a:extLst>
              <a:ext uri="{FF2B5EF4-FFF2-40B4-BE49-F238E27FC236}">
                <a16:creationId xmlns:a16="http://schemas.microsoft.com/office/drawing/2014/main" id="{7A0EC5B5-BCF4-42AA-9E09-62890D59FFE7}"/>
              </a:ext>
            </a:extLst>
          </p:cNvPr>
          <p:cNvGrpSpPr/>
          <p:nvPr/>
        </p:nvGrpSpPr>
        <p:grpSpPr>
          <a:xfrm rot="8217778">
            <a:off x="7639526" y="5657851"/>
            <a:ext cx="1579856" cy="1035362"/>
            <a:chOff x="0" y="0"/>
            <a:chExt cx="1670756" cy="1095023"/>
          </a:xfrm>
          <a:solidFill>
            <a:schemeClr val="bg1"/>
          </a:solidFill>
        </p:grpSpPr>
        <p:pic>
          <p:nvPicPr>
            <p:cNvPr id="7" name="Graphic 34" descr="Arrow: Counter-clockwise curve">
              <a:extLst>
                <a:ext uri="{FF2B5EF4-FFF2-40B4-BE49-F238E27FC236}">
                  <a16:creationId xmlns:a16="http://schemas.microsoft.com/office/drawing/2014/main" id="{F2A7CA65-32A8-426E-99D2-85DB5C4CC4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8" name="Graphic 35" descr="Arrow: Counter-clockwise curve">
              <a:extLst>
                <a:ext uri="{FF2B5EF4-FFF2-40B4-BE49-F238E27FC236}">
                  <a16:creationId xmlns:a16="http://schemas.microsoft.com/office/drawing/2014/main" id="{308756D9-8648-4664-B17D-DBC96F3D3A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9" name="Graphic 36" descr="Arrow: Straight">
              <a:extLst>
                <a:ext uri="{FF2B5EF4-FFF2-40B4-BE49-F238E27FC236}">
                  <a16:creationId xmlns:a16="http://schemas.microsoft.com/office/drawing/2014/main" id="{35F2692D-72CE-4279-A0B1-0CEC8737E0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grpSp>
        <p:nvGrpSpPr>
          <p:cNvPr id="19" name="Group 18">
            <a:extLst>
              <a:ext uri="{FF2B5EF4-FFF2-40B4-BE49-F238E27FC236}">
                <a16:creationId xmlns:a16="http://schemas.microsoft.com/office/drawing/2014/main" id="{E4A4DE52-DB22-E922-3A7F-5160C9434DF5}"/>
              </a:ext>
            </a:extLst>
          </p:cNvPr>
          <p:cNvGrpSpPr/>
          <p:nvPr/>
        </p:nvGrpSpPr>
        <p:grpSpPr>
          <a:xfrm>
            <a:off x="3218295" y="620688"/>
            <a:ext cx="2707409" cy="3726836"/>
            <a:chOff x="3218295" y="620688"/>
            <a:chExt cx="2707409" cy="3726836"/>
          </a:xfrm>
        </p:grpSpPr>
        <p:grpSp>
          <p:nvGrpSpPr>
            <p:cNvPr id="12" name="Graphic 16" descr="Medal with solid fill">
              <a:extLst>
                <a:ext uri="{FF2B5EF4-FFF2-40B4-BE49-F238E27FC236}">
                  <a16:creationId xmlns:a16="http://schemas.microsoft.com/office/drawing/2014/main" id="{7661D01F-5DBD-F2AD-B2CC-E28E4E84CA10}"/>
                </a:ext>
              </a:extLst>
            </p:cNvPr>
            <p:cNvGrpSpPr/>
            <p:nvPr/>
          </p:nvGrpSpPr>
          <p:grpSpPr>
            <a:xfrm>
              <a:off x="3218295" y="620688"/>
              <a:ext cx="2707409" cy="3726836"/>
              <a:chOff x="3520775" y="3533876"/>
              <a:chExt cx="2106138" cy="2899167"/>
            </a:xfrm>
            <a:solidFill>
              <a:srgbClr val="FFC000"/>
            </a:solidFill>
          </p:grpSpPr>
          <p:sp>
            <p:nvSpPr>
              <p:cNvPr id="13" name="Free-form: Shape 12">
                <a:extLst>
                  <a:ext uri="{FF2B5EF4-FFF2-40B4-BE49-F238E27FC236}">
                    <a16:creationId xmlns:a16="http://schemas.microsoft.com/office/drawing/2014/main" id="{7468CAFC-3409-AF58-5209-1656D40808D5}"/>
                  </a:ext>
                </a:extLst>
              </p:cNvPr>
              <p:cNvSpPr/>
              <p:nvPr/>
            </p:nvSpPr>
            <p:spPr>
              <a:xfrm>
                <a:off x="4136756" y="5182639"/>
                <a:ext cx="870487" cy="874176"/>
              </a:xfrm>
              <a:custGeom>
                <a:avLst/>
                <a:gdLst>
                  <a:gd name="connsiteX0" fmla="*/ 435244 w 870487"/>
                  <a:gd name="connsiteY0" fmla="*/ 0 h 874176"/>
                  <a:gd name="connsiteX1" fmla="*/ 0 w 870487"/>
                  <a:gd name="connsiteY1" fmla="*/ 435244 h 874176"/>
                  <a:gd name="connsiteX2" fmla="*/ 435244 w 870487"/>
                  <a:gd name="connsiteY2" fmla="*/ 874176 h 874176"/>
                  <a:gd name="connsiteX3" fmla="*/ 870488 w 870487"/>
                  <a:gd name="connsiteY3" fmla="*/ 438933 h 874176"/>
                  <a:gd name="connsiteX4" fmla="*/ 435244 w 870487"/>
                  <a:gd name="connsiteY4" fmla="*/ 0 h 87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87" h="874176">
                    <a:moveTo>
                      <a:pt x="435244" y="0"/>
                    </a:moveTo>
                    <a:cubicBezTo>
                      <a:pt x="195491" y="0"/>
                      <a:pt x="0" y="195491"/>
                      <a:pt x="0" y="435244"/>
                    </a:cubicBezTo>
                    <a:cubicBezTo>
                      <a:pt x="0" y="674997"/>
                      <a:pt x="195491" y="874176"/>
                      <a:pt x="435244" y="874176"/>
                    </a:cubicBezTo>
                    <a:cubicBezTo>
                      <a:pt x="674997" y="874176"/>
                      <a:pt x="870488" y="678686"/>
                      <a:pt x="870488" y="438933"/>
                    </a:cubicBezTo>
                    <a:cubicBezTo>
                      <a:pt x="870488" y="199179"/>
                      <a:pt x="674997" y="0"/>
                      <a:pt x="435244" y="0"/>
                    </a:cubicBezTo>
                  </a:path>
                </a:pathLst>
              </a:custGeom>
              <a:solidFill>
                <a:srgbClr val="FFC000"/>
              </a:solidFill>
              <a:ln w="3681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EBD28343-A785-FD88-4B12-9AAEF13D2A65}"/>
                  </a:ext>
                </a:extLst>
              </p:cNvPr>
              <p:cNvSpPr/>
              <p:nvPr/>
            </p:nvSpPr>
            <p:spPr>
              <a:xfrm>
                <a:off x="3760528" y="4810100"/>
                <a:ext cx="1622943" cy="1622943"/>
              </a:xfrm>
              <a:custGeom>
                <a:avLst/>
                <a:gdLst>
                  <a:gd name="connsiteX0" fmla="*/ 811472 w 1622943"/>
                  <a:gd name="connsiteY0" fmla="*/ 0 h 1622943"/>
                  <a:gd name="connsiteX1" fmla="*/ 0 w 1622943"/>
                  <a:gd name="connsiteY1" fmla="*/ 811472 h 1622943"/>
                  <a:gd name="connsiteX2" fmla="*/ 811472 w 1622943"/>
                  <a:gd name="connsiteY2" fmla="*/ 1622944 h 1622943"/>
                  <a:gd name="connsiteX3" fmla="*/ 1622944 w 1622943"/>
                  <a:gd name="connsiteY3" fmla="*/ 811472 h 1622943"/>
                  <a:gd name="connsiteX4" fmla="*/ 811472 w 1622943"/>
                  <a:gd name="connsiteY4" fmla="*/ 0 h 1622943"/>
                  <a:gd name="connsiteX5" fmla="*/ 811472 w 1622943"/>
                  <a:gd name="connsiteY5" fmla="*/ 1401633 h 1622943"/>
                  <a:gd name="connsiteX6" fmla="*/ 221311 w 1622943"/>
                  <a:gd name="connsiteY6" fmla="*/ 811472 h 1622943"/>
                  <a:gd name="connsiteX7" fmla="*/ 811472 w 1622943"/>
                  <a:gd name="connsiteY7" fmla="*/ 221311 h 1622943"/>
                  <a:gd name="connsiteX8" fmla="*/ 1401633 w 1622943"/>
                  <a:gd name="connsiteY8" fmla="*/ 811472 h 1622943"/>
                  <a:gd name="connsiteX9" fmla="*/ 811472 w 1622943"/>
                  <a:gd name="connsiteY9" fmla="*/ 1401633 h 162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2943" h="1622943">
                    <a:moveTo>
                      <a:pt x="811472" y="0"/>
                    </a:moveTo>
                    <a:cubicBezTo>
                      <a:pt x="365162" y="0"/>
                      <a:pt x="0" y="365162"/>
                      <a:pt x="0" y="811472"/>
                    </a:cubicBezTo>
                    <a:cubicBezTo>
                      <a:pt x="0" y="1257781"/>
                      <a:pt x="365162" y="1622944"/>
                      <a:pt x="811472" y="1622944"/>
                    </a:cubicBezTo>
                    <a:cubicBezTo>
                      <a:pt x="1257781" y="1622944"/>
                      <a:pt x="1622944" y="1257781"/>
                      <a:pt x="1622944" y="811472"/>
                    </a:cubicBezTo>
                    <a:cubicBezTo>
                      <a:pt x="1622944" y="365162"/>
                      <a:pt x="1257781" y="0"/>
                      <a:pt x="811472" y="0"/>
                    </a:cubicBezTo>
                    <a:moveTo>
                      <a:pt x="811472" y="1401633"/>
                    </a:moveTo>
                    <a:cubicBezTo>
                      <a:pt x="486883" y="1401633"/>
                      <a:pt x="221311" y="1136061"/>
                      <a:pt x="221311" y="811472"/>
                    </a:cubicBezTo>
                    <a:cubicBezTo>
                      <a:pt x="221311" y="486883"/>
                      <a:pt x="486883" y="221311"/>
                      <a:pt x="811472" y="221311"/>
                    </a:cubicBezTo>
                    <a:cubicBezTo>
                      <a:pt x="1136061" y="221311"/>
                      <a:pt x="1401633" y="486883"/>
                      <a:pt x="1401633" y="811472"/>
                    </a:cubicBezTo>
                    <a:cubicBezTo>
                      <a:pt x="1401633" y="1136061"/>
                      <a:pt x="1136061" y="1401633"/>
                      <a:pt x="811472" y="1401633"/>
                    </a:cubicBezTo>
                  </a:path>
                </a:pathLst>
              </a:custGeom>
              <a:solidFill>
                <a:srgbClr val="FFC000"/>
              </a:solidFill>
              <a:ln w="36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023D8E59-884C-EF94-1CF7-026E89C80452}"/>
                  </a:ext>
                </a:extLst>
              </p:cNvPr>
              <p:cNvSpPr/>
              <p:nvPr/>
            </p:nvSpPr>
            <p:spPr>
              <a:xfrm>
                <a:off x="4771179" y="3533876"/>
                <a:ext cx="855733" cy="1335240"/>
              </a:xfrm>
              <a:custGeom>
                <a:avLst/>
                <a:gdLst>
                  <a:gd name="connsiteX0" fmla="*/ 0 w 855733"/>
                  <a:gd name="connsiteY0" fmla="*/ 1147126 h 1335240"/>
                  <a:gd name="connsiteX1" fmla="*/ 402047 w 855733"/>
                  <a:gd name="connsiteY1" fmla="*/ 1335240 h 1335240"/>
                  <a:gd name="connsiteX2" fmla="*/ 855734 w 855733"/>
                  <a:gd name="connsiteY2" fmla="*/ 309835 h 1335240"/>
                  <a:gd name="connsiteX3" fmla="*/ 649177 w 855733"/>
                  <a:gd name="connsiteY3" fmla="*/ 0 h 1335240"/>
                  <a:gd name="connsiteX4" fmla="*/ 516391 w 855733"/>
                  <a:gd name="connsiteY4" fmla="*/ 0 h 1335240"/>
                  <a:gd name="connsiteX5" fmla="*/ 228687 w 855733"/>
                  <a:gd name="connsiteY5" fmla="*/ 630735 h 1335240"/>
                  <a:gd name="connsiteX6" fmla="*/ 0 w 855733"/>
                  <a:gd name="connsiteY6" fmla="*/ 1147126 h 1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733" h="1335240">
                    <a:moveTo>
                      <a:pt x="0" y="1147126"/>
                    </a:moveTo>
                    <a:cubicBezTo>
                      <a:pt x="147540" y="1180323"/>
                      <a:pt x="284015" y="1243027"/>
                      <a:pt x="402047" y="1335240"/>
                    </a:cubicBezTo>
                    <a:lnTo>
                      <a:pt x="855734" y="309835"/>
                    </a:lnTo>
                    <a:lnTo>
                      <a:pt x="649177" y="0"/>
                    </a:lnTo>
                    <a:lnTo>
                      <a:pt x="516391" y="0"/>
                    </a:lnTo>
                    <a:lnTo>
                      <a:pt x="228687" y="630735"/>
                    </a:lnTo>
                    <a:lnTo>
                      <a:pt x="0" y="1147126"/>
                    </a:lnTo>
                    <a:close/>
                  </a:path>
                </a:pathLst>
              </a:custGeom>
              <a:solidFill>
                <a:srgbClr val="FF0000"/>
              </a:solidFill>
              <a:ln w="36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7AC3844F-F6DB-07C9-2903-B8B8B245B0A2}"/>
                  </a:ext>
                </a:extLst>
              </p:cNvPr>
              <p:cNvSpPr/>
              <p:nvPr/>
            </p:nvSpPr>
            <p:spPr>
              <a:xfrm>
                <a:off x="3520775" y="3533876"/>
                <a:ext cx="852045" cy="1335240"/>
              </a:xfrm>
              <a:custGeom>
                <a:avLst/>
                <a:gdLst>
                  <a:gd name="connsiteX0" fmla="*/ 852045 w 852045"/>
                  <a:gd name="connsiteY0" fmla="*/ 1147126 h 1335240"/>
                  <a:gd name="connsiteX1" fmla="*/ 623358 w 852045"/>
                  <a:gd name="connsiteY1" fmla="*/ 630735 h 1335240"/>
                  <a:gd name="connsiteX2" fmla="*/ 335654 w 852045"/>
                  <a:gd name="connsiteY2" fmla="*/ 0 h 1335240"/>
                  <a:gd name="connsiteX3" fmla="*/ 202868 w 852045"/>
                  <a:gd name="connsiteY3" fmla="*/ 0 h 1335240"/>
                  <a:gd name="connsiteX4" fmla="*/ 0 w 852045"/>
                  <a:gd name="connsiteY4" fmla="*/ 309835 h 1335240"/>
                  <a:gd name="connsiteX5" fmla="*/ 453687 w 852045"/>
                  <a:gd name="connsiteY5" fmla="*/ 1335240 h 1335240"/>
                  <a:gd name="connsiteX6" fmla="*/ 852045 w 852045"/>
                  <a:gd name="connsiteY6" fmla="*/ 1147126 h 1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045" h="1335240">
                    <a:moveTo>
                      <a:pt x="852045" y="1147126"/>
                    </a:moveTo>
                    <a:lnTo>
                      <a:pt x="623358" y="630735"/>
                    </a:lnTo>
                    <a:lnTo>
                      <a:pt x="335654" y="0"/>
                    </a:lnTo>
                    <a:lnTo>
                      <a:pt x="202868" y="0"/>
                    </a:lnTo>
                    <a:lnTo>
                      <a:pt x="0" y="309835"/>
                    </a:lnTo>
                    <a:lnTo>
                      <a:pt x="453687" y="1335240"/>
                    </a:lnTo>
                    <a:cubicBezTo>
                      <a:pt x="568030" y="1246716"/>
                      <a:pt x="704505" y="1180323"/>
                      <a:pt x="852045" y="1147126"/>
                    </a:cubicBezTo>
                  </a:path>
                </a:pathLst>
              </a:custGeom>
              <a:solidFill>
                <a:srgbClr val="FF0000"/>
              </a:solidFill>
              <a:ln w="36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953F3439-7D0D-001A-F59C-36D55C9D3FE2}"/>
                  </a:ext>
                </a:extLst>
              </p:cNvPr>
              <p:cNvSpPr/>
              <p:nvPr/>
            </p:nvSpPr>
            <p:spPr>
              <a:xfrm>
                <a:off x="4018723" y="3537564"/>
                <a:ext cx="1106552" cy="442620"/>
              </a:xfrm>
              <a:custGeom>
                <a:avLst/>
                <a:gdLst>
                  <a:gd name="connsiteX0" fmla="*/ 903685 w 1106552"/>
                  <a:gd name="connsiteY0" fmla="*/ 442621 h 442620"/>
                  <a:gd name="connsiteX1" fmla="*/ 1106553 w 1106552"/>
                  <a:gd name="connsiteY1" fmla="*/ 0 h 442620"/>
                  <a:gd name="connsiteX2" fmla="*/ 0 w 1106552"/>
                  <a:gd name="connsiteY2" fmla="*/ 0 h 442620"/>
                  <a:gd name="connsiteX3" fmla="*/ 202868 w 1106552"/>
                  <a:gd name="connsiteY3" fmla="*/ 442621 h 442620"/>
                </a:gdLst>
                <a:ahLst/>
                <a:cxnLst>
                  <a:cxn ang="0">
                    <a:pos x="connsiteX0" y="connsiteY0"/>
                  </a:cxn>
                  <a:cxn ang="0">
                    <a:pos x="connsiteX1" y="connsiteY1"/>
                  </a:cxn>
                  <a:cxn ang="0">
                    <a:pos x="connsiteX2" y="connsiteY2"/>
                  </a:cxn>
                  <a:cxn ang="0">
                    <a:pos x="connsiteX3" y="connsiteY3"/>
                  </a:cxn>
                </a:cxnLst>
                <a:rect l="l" t="t" r="r" b="b"/>
                <a:pathLst>
                  <a:path w="1106552" h="442620">
                    <a:moveTo>
                      <a:pt x="903685" y="442621"/>
                    </a:moveTo>
                    <a:lnTo>
                      <a:pt x="1106553" y="0"/>
                    </a:lnTo>
                    <a:lnTo>
                      <a:pt x="0" y="0"/>
                    </a:lnTo>
                    <a:lnTo>
                      <a:pt x="202868" y="442621"/>
                    </a:lnTo>
                    <a:close/>
                  </a:path>
                </a:pathLst>
              </a:custGeom>
              <a:solidFill>
                <a:srgbClr val="FF0000"/>
              </a:solidFill>
              <a:ln w="36810" cap="flat">
                <a:noFill/>
                <a:prstDash val="solid"/>
                <a:miter/>
              </a:ln>
            </p:spPr>
            <p:txBody>
              <a:bodyPr rtlCol="0" anchor="ctr"/>
              <a:lstStyle/>
              <a:p>
                <a:endParaRPr lang="en-GB"/>
              </a:p>
            </p:txBody>
          </p:sp>
        </p:grpSp>
        <p:pic>
          <p:nvPicPr>
            <p:cNvPr id="18" name="Picture 17" descr="A group of rings in different colors&#10;&#10;Description automatically generated">
              <a:extLst>
                <a:ext uri="{FF2B5EF4-FFF2-40B4-BE49-F238E27FC236}">
                  <a16:creationId xmlns:a16="http://schemas.microsoft.com/office/drawing/2014/main" id="{35D77C24-38AD-1DA8-C45D-67049448CD9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01576" y="3067992"/>
              <a:ext cx="936104" cy="46805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1" descr="Wreath with solid fill">
            <a:extLst>
              <a:ext uri="{FF2B5EF4-FFF2-40B4-BE49-F238E27FC236}">
                <a16:creationId xmlns:a16="http://schemas.microsoft.com/office/drawing/2014/main" id="{1E14F015-FABF-A2A5-ECBB-293C6DB6BEF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95636" y="188640"/>
            <a:ext cx="6552728" cy="6552728"/>
          </a:xfrm>
          <a:prstGeom prst="rect">
            <a:avLst/>
          </a:prstGeom>
        </p:spPr>
      </p:pic>
    </p:spTree>
    <p:extLst>
      <p:ext uri="{BB962C8B-B14F-4D97-AF65-F5344CB8AC3E}">
        <p14:creationId xmlns:p14="http://schemas.microsoft.com/office/powerpoint/2010/main" val="66630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a:extLst>
              <a:ext uri="{FF2B5EF4-FFF2-40B4-BE49-F238E27FC236}">
                <a16:creationId xmlns:a16="http://schemas.microsoft.com/office/drawing/2014/main" id="{44C4C7E7-AB84-61C3-FAF5-E84A18B93CD5}"/>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601913" y="25400"/>
            <a:ext cx="38417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38" name="Group 8">
            <a:extLst>
              <a:ext uri="{FF2B5EF4-FFF2-40B4-BE49-F238E27FC236}">
                <a16:creationId xmlns:a16="http://schemas.microsoft.com/office/drawing/2014/main" id="{61341A81-D393-9101-BD59-9047A4DC424F}"/>
              </a:ext>
            </a:extLst>
          </p:cNvPr>
          <p:cNvGrpSpPr>
            <a:grpSpLocks/>
          </p:cNvGrpSpPr>
          <p:nvPr/>
        </p:nvGrpSpPr>
        <p:grpSpPr bwMode="auto">
          <a:xfrm>
            <a:off x="2916238" y="1989138"/>
            <a:ext cx="3321050" cy="922337"/>
            <a:chOff x="2915816" y="1988840"/>
            <a:chExt cx="3320752" cy="923330"/>
          </a:xfrm>
        </p:grpSpPr>
        <p:sp>
          <p:nvSpPr>
            <p:cNvPr id="10" name="TextBox 9">
              <a:extLst>
                <a:ext uri="{FF2B5EF4-FFF2-40B4-BE49-F238E27FC236}">
                  <a16:creationId xmlns:a16="http://schemas.microsoft.com/office/drawing/2014/main" id="{77EF2A3B-6F8E-7570-C847-251E0283CF5F}"/>
                </a:ext>
              </a:extLst>
            </p:cNvPr>
            <p:cNvSpPr txBox="1"/>
            <p:nvPr/>
          </p:nvSpPr>
          <p:spPr>
            <a:xfrm>
              <a:off x="2915816" y="1988840"/>
              <a:ext cx="2088232" cy="923330"/>
            </a:xfrm>
            <a:prstGeom prst="rect">
              <a:avLst/>
            </a:prstGeom>
            <a:solidFill>
              <a:schemeClr val="tx1"/>
            </a:solidFill>
            <a:scene3d>
              <a:camera prst="orthographicFront"/>
              <a:lightRig rig="threePt" dir="t"/>
            </a:scene3d>
            <a:sp3d>
              <a:bevelT/>
            </a:sp3d>
          </p:spPr>
          <p:txBody>
            <a:bodyPr>
              <a:spAutoFit/>
            </a:bodyPr>
            <a:lstStyle/>
            <a:p>
              <a:pPr algn="ctr">
                <a:defRPr/>
              </a:pPr>
              <a:endParaRPr lang="en-US" sz="5400" b="1" dirty="0">
                <a:solidFill>
                  <a:schemeClr val="bg1"/>
                </a:solidFill>
                <a:latin typeface="Tahoma"/>
                <a:ea typeface="ＭＳ Ｐゴシック" charset="0"/>
                <a:cs typeface="Tahoma"/>
              </a:endParaRPr>
            </a:p>
          </p:txBody>
        </p:sp>
        <p:sp>
          <p:nvSpPr>
            <p:cNvPr id="11" name="TextBox 10">
              <a:extLst>
                <a:ext uri="{FF2B5EF4-FFF2-40B4-BE49-F238E27FC236}">
                  <a16:creationId xmlns:a16="http://schemas.microsoft.com/office/drawing/2014/main" id="{43430CA3-DF21-4318-7D11-DE864D03C427}"/>
                </a:ext>
              </a:extLst>
            </p:cNvPr>
            <p:cNvSpPr txBox="1"/>
            <p:nvPr/>
          </p:nvSpPr>
          <p:spPr>
            <a:xfrm>
              <a:off x="5076056" y="1988840"/>
              <a:ext cx="1160512" cy="892552"/>
            </a:xfrm>
            <a:prstGeom prst="rect">
              <a:avLst/>
            </a:prstGeom>
            <a:solidFill>
              <a:schemeClr val="tx1"/>
            </a:solidFill>
            <a:scene3d>
              <a:camera prst="orthographicFront"/>
              <a:lightRig rig="threePt" dir="t"/>
            </a:scene3d>
            <a:sp3d>
              <a:bevelT/>
            </a:sp3d>
          </p:spPr>
          <p:txBody>
            <a:bodyPr>
              <a:spAutoFit/>
            </a:bodyPr>
            <a:lstStyle/>
            <a:p>
              <a:pPr algn="r">
                <a:defRPr/>
              </a:pPr>
              <a:endParaRPr lang="en-US" sz="5200" b="1" dirty="0">
                <a:solidFill>
                  <a:schemeClr val="bg1"/>
                </a:solidFill>
                <a:latin typeface="Tahoma"/>
                <a:ea typeface="ＭＳ Ｐゴシック" charset="0"/>
                <a:cs typeface="Tahoma"/>
              </a:endParaRPr>
            </a:p>
          </p:txBody>
        </p:sp>
      </p:grpSp>
      <p:grpSp>
        <p:nvGrpSpPr>
          <p:cNvPr id="4" name="Group 3">
            <a:extLst>
              <a:ext uri="{FF2B5EF4-FFF2-40B4-BE49-F238E27FC236}">
                <a16:creationId xmlns:a16="http://schemas.microsoft.com/office/drawing/2014/main" id="{FA1D0000-7F99-5956-C6B6-4D481F3E5490}"/>
              </a:ext>
            </a:extLst>
          </p:cNvPr>
          <p:cNvGrpSpPr>
            <a:grpSpLocks/>
          </p:cNvGrpSpPr>
          <p:nvPr/>
        </p:nvGrpSpPr>
        <p:grpSpPr bwMode="auto">
          <a:xfrm>
            <a:off x="2916238" y="1989138"/>
            <a:ext cx="3321050" cy="922337"/>
            <a:chOff x="2915816" y="1988840"/>
            <a:chExt cx="3320752" cy="923330"/>
          </a:xfrm>
        </p:grpSpPr>
        <p:sp>
          <p:nvSpPr>
            <p:cNvPr id="3" name="TextBox 2">
              <a:extLst>
                <a:ext uri="{FF2B5EF4-FFF2-40B4-BE49-F238E27FC236}">
                  <a16:creationId xmlns:a16="http://schemas.microsoft.com/office/drawing/2014/main" id="{6F611E37-DC26-5B55-E14C-919CC3FAACA9}"/>
                </a:ext>
              </a:extLst>
            </p:cNvPr>
            <p:cNvSpPr txBox="1"/>
            <p:nvPr/>
          </p:nvSpPr>
          <p:spPr>
            <a:xfrm>
              <a:off x="2915816" y="1988840"/>
              <a:ext cx="2088232" cy="923330"/>
            </a:xfrm>
            <a:prstGeom prst="rect">
              <a:avLst/>
            </a:prstGeom>
            <a:solidFill>
              <a:schemeClr val="tx1"/>
            </a:solidFill>
            <a:scene3d>
              <a:camera prst="orthographicFront"/>
              <a:lightRig rig="threePt" dir="t"/>
            </a:scene3d>
            <a:sp3d>
              <a:bevelT/>
            </a:sp3d>
          </p:spPr>
          <p:txBody>
            <a:bodyPr>
              <a:spAutoFit/>
            </a:bodyPr>
            <a:lstStyle/>
            <a:p>
              <a:pPr algn="ctr">
                <a:defRPr/>
              </a:pPr>
              <a:r>
                <a:rPr lang="en-US" sz="5400" b="1" dirty="0">
                  <a:solidFill>
                    <a:schemeClr val="bg1"/>
                  </a:solidFill>
                  <a:latin typeface="Tahoma"/>
                  <a:ea typeface="ＭＳ Ｐゴシック" charset="0"/>
                  <a:cs typeface="Tahoma"/>
                </a:rPr>
                <a:t>2024</a:t>
              </a:r>
            </a:p>
          </p:txBody>
        </p:sp>
        <p:sp>
          <p:nvSpPr>
            <p:cNvPr id="6" name="TextBox 5">
              <a:extLst>
                <a:ext uri="{FF2B5EF4-FFF2-40B4-BE49-F238E27FC236}">
                  <a16:creationId xmlns:a16="http://schemas.microsoft.com/office/drawing/2014/main" id="{53DCF05C-8572-0C05-B2E1-111D8CA7DD1A}"/>
                </a:ext>
              </a:extLst>
            </p:cNvPr>
            <p:cNvSpPr txBox="1"/>
            <p:nvPr/>
          </p:nvSpPr>
          <p:spPr>
            <a:xfrm>
              <a:off x="5076056" y="1988840"/>
              <a:ext cx="1160512" cy="893513"/>
            </a:xfrm>
            <a:prstGeom prst="rect">
              <a:avLst/>
            </a:prstGeom>
            <a:solidFill>
              <a:schemeClr val="tx1"/>
            </a:solidFill>
            <a:scene3d>
              <a:camera prst="orthographicFront"/>
              <a:lightRig rig="threePt" dir="t"/>
            </a:scene3d>
            <a:sp3d>
              <a:bevelT/>
            </a:sp3d>
          </p:spPr>
          <p:txBody>
            <a:bodyPr>
              <a:spAutoFit/>
            </a:bodyPr>
            <a:lstStyle/>
            <a:p>
              <a:pPr algn="ctr">
                <a:defRPr/>
              </a:pPr>
              <a:r>
                <a:rPr lang="en-US" sz="5200" b="1" dirty="0">
                  <a:solidFill>
                    <a:schemeClr val="bg1"/>
                  </a:solidFill>
                  <a:latin typeface="Tahoma"/>
                  <a:ea typeface="ＭＳ Ｐゴシック" charset="0"/>
                  <a:cs typeface="Tahoma"/>
                </a:rPr>
                <a:t>CE</a:t>
              </a:r>
            </a:p>
          </p:txBody>
        </p:sp>
      </p:grpSp>
      <p:sp>
        <p:nvSpPr>
          <p:cNvPr id="2" name="TextBox 1">
            <a:extLst>
              <a:ext uri="{FF2B5EF4-FFF2-40B4-BE49-F238E27FC236}">
                <a16:creationId xmlns:a16="http://schemas.microsoft.com/office/drawing/2014/main" id="{4C4BDCF5-657F-3761-65B6-14C03A540280}"/>
              </a:ext>
            </a:extLst>
          </p:cNvPr>
          <p:cNvSpPr txBox="1"/>
          <p:nvPr/>
        </p:nvSpPr>
        <p:spPr>
          <a:xfrm>
            <a:off x="2915816" y="2001614"/>
            <a:ext cx="2088232" cy="923330"/>
          </a:xfrm>
          <a:prstGeom prst="rect">
            <a:avLst/>
          </a:prstGeom>
          <a:solidFill>
            <a:schemeClr val="tx1"/>
          </a:solidFill>
          <a:scene3d>
            <a:camera prst="orthographicFront"/>
            <a:lightRig rig="threePt" dir="t"/>
          </a:scene3d>
          <a:sp3d>
            <a:bevelT/>
          </a:sp3d>
        </p:spPr>
        <p:txBody>
          <a:bodyPr>
            <a:spAutoFit/>
          </a:bodyPr>
          <a:lstStyle/>
          <a:p>
            <a:pPr algn="ctr">
              <a:defRPr/>
            </a:pPr>
            <a:r>
              <a:rPr lang="en-US" sz="5400" b="1" dirty="0">
                <a:solidFill>
                  <a:schemeClr val="bg1"/>
                </a:solidFill>
                <a:latin typeface="Tahoma"/>
                <a:ea typeface="ＭＳ Ｐゴシック" charset="0"/>
                <a:cs typeface="Tahoma"/>
              </a:rPr>
              <a:t>7 7 6  </a:t>
            </a:r>
          </a:p>
        </p:txBody>
      </p:sp>
      <p:sp>
        <p:nvSpPr>
          <p:cNvPr id="5" name="TextBox 4">
            <a:extLst>
              <a:ext uri="{FF2B5EF4-FFF2-40B4-BE49-F238E27FC236}">
                <a16:creationId xmlns:a16="http://schemas.microsoft.com/office/drawing/2014/main" id="{48D82EF5-907B-316D-5E66-1B0FE41F0269}"/>
              </a:ext>
            </a:extLst>
          </p:cNvPr>
          <p:cNvSpPr txBox="1"/>
          <p:nvPr/>
        </p:nvSpPr>
        <p:spPr>
          <a:xfrm>
            <a:off x="5004048" y="2060848"/>
            <a:ext cx="1211900" cy="707886"/>
          </a:xfrm>
          <a:prstGeom prst="rect">
            <a:avLst/>
          </a:prstGeom>
          <a:solidFill>
            <a:schemeClr val="tx1"/>
          </a:solidFill>
          <a:scene3d>
            <a:camera prst="orthographicFront"/>
            <a:lightRig rig="threePt" dir="t"/>
          </a:scene3d>
          <a:sp3d>
            <a:bevelT/>
          </a:sp3d>
        </p:spPr>
        <p:txBody>
          <a:bodyPr wrap="square">
            <a:spAutoFit/>
          </a:bodyPr>
          <a:lstStyle/>
          <a:p>
            <a:pPr algn="r">
              <a:defRPr/>
            </a:pPr>
            <a:r>
              <a:rPr lang="en-US" sz="4000" b="1" dirty="0">
                <a:solidFill>
                  <a:schemeClr val="bg1"/>
                </a:solidFill>
                <a:latin typeface="Tahoma"/>
                <a:ea typeface="ＭＳ Ｐゴシック" charset="0"/>
                <a:cs typeface="Tahoma"/>
              </a:rPr>
              <a:t>BCE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4" fill="hold" nodeType="click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1000"/>
                                        <p:tgtEl>
                                          <p:spTgt spid="2"/>
                                        </p:tgtEl>
                                      </p:cBhvr>
                                    </p:animEffect>
                                  </p:childTnLst>
                                </p:cTn>
                              </p:par>
                              <p:par>
                                <p:cTn id="12" presetID="22" presetClass="entr" presetSubtype="4"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ue world map">
            <a:extLst>
              <a:ext uri="{FF2B5EF4-FFF2-40B4-BE49-F238E27FC236}">
                <a16:creationId xmlns:a16="http://schemas.microsoft.com/office/drawing/2014/main" id="{59BD2BF9-1985-7988-2325-7FA78C089C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904" y="728700"/>
            <a:ext cx="9235809" cy="5400600"/>
          </a:xfrm>
          <a:prstGeom prst="rect">
            <a:avLst/>
          </a:prstGeom>
        </p:spPr>
      </p:pic>
      <p:sp>
        <p:nvSpPr>
          <p:cNvPr id="15362" name="AutoShape 4">
            <a:extLst>
              <a:ext uri="{FF2B5EF4-FFF2-40B4-BE49-F238E27FC236}">
                <a16:creationId xmlns:a16="http://schemas.microsoft.com/office/drawing/2014/main" id="{43D1B580-A240-C34C-BE95-4F44AEFB5C68}"/>
              </a:ext>
            </a:extLst>
          </p:cNvPr>
          <p:cNvSpPr>
            <a:spLocks noChangeArrowheads="1"/>
          </p:cNvSpPr>
          <p:nvPr/>
        </p:nvSpPr>
        <p:spPr bwMode="auto">
          <a:xfrm rot="954738">
            <a:off x="4888103" y="2005579"/>
            <a:ext cx="228600" cy="762000"/>
          </a:xfrm>
          <a:prstGeom prst="downArrow">
            <a:avLst>
              <a:gd name="adj1" fmla="val 50000"/>
              <a:gd name="adj2" fmla="val 83333"/>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w angle view of a city&#10;&#10;Description automatically generated">
            <a:extLst>
              <a:ext uri="{FF2B5EF4-FFF2-40B4-BE49-F238E27FC236}">
                <a16:creationId xmlns:a16="http://schemas.microsoft.com/office/drawing/2014/main" id="{478D9807-4D96-AE65-7E1D-928B24E3DB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32197"/>
            <a:ext cx="9144000" cy="5993606"/>
          </a:xfrm>
          <a:prstGeom prst="rect">
            <a:avLst/>
          </a:prstGeom>
          <a:ln>
            <a:solidFill>
              <a:schemeClr val="bg1"/>
            </a:solidFill>
          </a:ln>
        </p:spPr>
      </p:pic>
    </p:spTree>
    <p:extLst>
      <p:ext uri="{BB962C8B-B14F-4D97-AF65-F5344CB8AC3E}">
        <p14:creationId xmlns:p14="http://schemas.microsoft.com/office/powerpoint/2010/main" val="4218219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3">
            <a:extLst>
              <a:ext uri="{FF2B5EF4-FFF2-40B4-BE49-F238E27FC236}">
                <a16:creationId xmlns:a16="http://schemas.microsoft.com/office/drawing/2014/main" id="{11743148-4FE0-9BE2-E845-B61E7F065F43}"/>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2250" y="166688"/>
            <a:ext cx="8699500" cy="6524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 Box 6">
            <a:extLst>
              <a:ext uri="{FF2B5EF4-FFF2-40B4-BE49-F238E27FC236}">
                <a16:creationId xmlns:a16="http://schemas.microsoft.com/office/drawing/2014/main" id="{A71F7E40-481F-AE74-AE03-AB466B37CC59}"/>
              </a:ext>
            </a:extLst>
          </p:cNvPr>
          <p:cNvSpPr txBox="1">
            <a:spLocks noChangeArrowheads="1"/>
          </p:cNvSpPr>
          <p:nvPr/>
        </p:nvSpPr>
        <p:spPr bwMode="auto">
          <a:xfrm>
            <a:off x="539750" y="476250"/>
            <a:ext cx="5976938" cy="708025"/>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altLang="en-US" sz="4000">
                <a:solidFill>
                  <a:srgbClr val="FFFFFF"/>
                </a:solidFill>
                <a:effectLst>
                  <a:outerShdw blurRad="38100" dist="38100" dir="2700000" algn="tl">
                    <a:srgbClr val="808080"/>
                  </a:outerShdw>
                </a:effectLst>
                <a:latin typeface="Cooper Black" panose="0208090404030B020404" pitchFamily="18" charset="0"/>
              </a:rPr>
              <a:t>Stadium – Olympia</a:t>
            </a:r>
            <a:endParaRPr lang="en-GB" altLang="en-US" sz="4000">
              <a:solidFill>
                <a:srgbClr val="FFFFFF"/>
              </a:solidFill>
              <a:effectLst>
                <a:outerShdw blurRad="38100" dist="38100" dir="2700000" algn="tl">
                  <a:srgbClr val="808080"/>
                </a:outerShdw>
              </a:effectLst>
              <a:latin typeface="Cooper Black" panose="0208090404030B0204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6">
            <a:extLst>
              <a:ext uri="{FF2B5EF4-FFF2-40B4-BE49-F238E27FC236}">
                <a16:creationId xmlns:a16="http://schemas.microsoft.com/office/drawing/2014/main" id="{00F61768-91AB-E739-CDDA-A634AFE263F2}"/>
              </a:ext>
            </a:extLst>
          </p:cNvPr>
          <p:cNvSpPr txBox="1">
            <a:spLocks noChangeArrowheads="1"/>
          </p:cNvSpPr>
          <p:nvPr/>
        </p:nvSpPr>
        <p:spPr bwMode="auto">
          <a:xfrm>
            <a:off x="1165225" y="56356"/>
            <a:ext cx="7397750" cy="708025"/>
          </a:xfrm>
          <a:prstGeom prst="rect">
            <a:avLst/>
          </a:prstGeom>
          <a:noFill/>
          <a:ln w="9525">
            <a:noFill/>
            <a:miter lim="800000"/>
            <a:headEnd/>
            <a:tailEnd/>
          </a:ln>
          <a:effectLst/>
        </p:spPr>
        <p:txBody>
          <a:bodyPr>
            <a:spAutoFit/>
          </a:bodyPr>
          <a:lstStyle/>
          <a:p>
            <a:pPr>
              <a:spcBef>
                <a:spcPct val="50000"/>
              </a:spcBef>
              <a:defRPr/>
            </a:pPr>
            <a:r>
              <a:rPr lang="en-US" sz="4000" dirty="0">
                <a:solidFill>
                  <a:srgbClr val="FF0000"/>
                </a:solidFill>
                <a:effectLst>
                  <a:outerShdw blurRad="38100" dist="38100" dir="2700000" algn="tl">
                    <a:srgbClr val="FFFFFF"/>
                  </a:outerShdw>
                </a:effectLst>
                <a:latin typeface="Cooper Black" pitchFamily="18" charset="0"/>
                <a:ea typeface="+mn-ea"/>
              </a:rPr>
              <a:t>Riding and chariot racing</a:t>
            </a:r>
            <a:endParaRPr lang="en-GB" sz="4000" dirty="0">
              <a:solidFill>
                <a:srgbClr val="FF0000"/>
              </a:solidFill>
              <a:effectLst>
                <a:outerShdw blurRad="38100" dist="38100" dir="2700000" algn="tl">
                  <a:srgbClr val="FFFFFF"/>
                </a:outerShdw>
              </a:effectLst>
              <a:latin typeface="Cooper Black" pitchFamily="18" charset="0"/>
              <a:ea typeface="+mn-ea"/>
            </a:endParaRPr>
          </a:p>
        </p:txBody>
      </p:sp>
      <p:pic>
        <p:nvPicPr>
          <p:cNvPr id="18434" name="Picture 6">
            <a:extLst>
              <a:ext uri="{FF2B5EF4-FFF2-40B4-BE49-F238E27FC236}">
                <a16:creationId xmlns:a16="http://schemas.microsoft.com/office/drawing/2014/main" id="{AEB0D75B-46EE-E8F9-3083-0B750662FFCC}"/>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87697" y="783431"/>
            <a:ext cx="5117399" cy="343765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descr="Image preview">
            <a:extLst>
              <a:ext uri="{FF2B5EF4-FFF2-40B4-BE49-F238E27FC236}">
                <a16:creationId xmlns:a16="http://schemas.microsoft.com/office/drawing/2014/main" id="{3E48DC7B-A6DE-E1F9-6E9B-F949A7F82A46}"/>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843808" y="3051341"/>
            <a:ext cx="6085045" cy="354601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6">
            <a:extLst>
              <a:ext uri="{FF2B5EF4-FFF2-40B4-BE49-F238E27FC236}">
                <a16:creationId xmlns:a16="http://schemas.microsoft.com/office/drawing/2014/main" id="{21530BC7-1020-86CA-2A7A-95FED75C944C}"/>
              </a:ext>
            </a:extLst>
          </p:cNvPr>
          <p:cNvSpPr txBox="1">
            <a:spLocks noChangeArrowheads="1"/>
          </p:cNvSpPr>
          <p:nvPr/>
        </p:nvSpPr>
        <p:spPr bwMode="auto">
          <a:xfrm>
            <a:off x="467544" y="345103"/>
            <a:ext cx="3581400" cy="701675"/>
          </a:xfrm>
          <a:prstGeom prst="rect">
            <a:avLst/>
          </a:prstGeom>
          <a:noFill/>
          <a:ln w="9525">
            <a:noFill/>
            <a:miter lim="800000"/>
            <a:headEnd/>
            <a:tailEnd/>
          </a:ln>
          <a:effectLst/>
        </p:spPr>
        <p:txBody>
          <a:bodyPr>
            <a:spAutoFit/>
          </a:bodyPr>
          <a:lstStyle/>
          <a:p>
            <a:pPr>
              <a:spcBef>
                <a:spcPct val="50000"/>
              </a:spcBef>
              <a:defRPr/>
            </a:pPr>
            <a:r>
              <a:rPr lang="en-US" sz="4000" dirty="0">
                <a:solidFill>
                  <a:srgbClr val="FF0000"/>
                </a:solidFill>
                <a:effectLst>
                  <a:outerShdw blurRad="38100" dist="38100" dir="2700000" algn="tl">
                    <a:srgbClr val="FFFFFF"/>
                  </a:outerShdw>
                </a:effectLst>
                <a:latin typeface="Cooper Black" pitchFamily="18" charset="0"/>
                <a:ea typeface="+mn-ea"/>
              </a:rPr>
              <a:t>Discus</a:t>
            </a:r>
            <a:endParaRPr lang="en-GB" sz="4000" dirty="0">
              <a:solidFill>
                <a:srgbClr val="FF0000"/>
              </a:solidFill>
              <a:effectLst>
                <a:outerShdw blurRad="38100" dist="38100" dir="2700000" algn="tl">
                  <a:srgbClr val="FFFFFF"/>
                </a:outerShdw>
              </a:effectLst>
              <a:latin typeface="Cooper Black" pitchFamily="18" charset="0"/>
              <a:ea typeface="+mn-ea"/>
            </a:endParaRPr>
          </a:p>
        </p:txBody>
      </p:sp>
      <p:sp>
        <p:nvSpPr>
          <p:cNvPr id="5" name="Text Box 6">
            <a:extLst>
              <a:ext uri="{FF2B5EF4-FFF2-40B4-BE49-F238E27FC236}">
                <a16:creationId xmlns:a16="http://schemas.microsoft.com/office/drawing/2014/main" id="{64B78B08-0BE2-4B26-D833-00DBEC05B6A9}"/>
              </a:ext>
            </a:extLst>
          </p:cNvPr>
          <p:cNvSpPr txBox="1">
            <a:spLocks noChangeArrowheads="1"/>
          </p:cNvSpPr>
          <p:nvPr/>
        </p:nvSpPr>
        <p:spPr bwMode="auto">
          <a:xfrm>
            <a:off x="448494" y="1359516"/>
            <a:ext cx="3581400" cy="701675"/>
          </a:xfrm>
          <a:prstGeom prst="rect">
            <a:avLst/>
          </a:prstGeom>
          <a:noFill/>
          <a:ln w="9525">
            <a:noFill/>
            <a:miter lim="800000"/>
            <a:headEnd/>
            <a:tailEnd/>
          </a:ln>
          <a:effectLst/>
        </p:spPr>
        <p:txBody>
          <a:bodyPr>
            <a:spAutoFit/>
          </a:bodyPr>
          <a:lstStyle/>
          <a:p>
            <a:pPr>
              <a:spcBef>
                <a:spcPct val="50000"/>
              </a:spcBef>
              <a:defRPr/>
            </a:pPr>
            <a:r>
              <a:rPr lang="en-US" sz="4000" dirty="0">
                <a:solidFill>
                  <a:srgbClr val="FF0000"/>
                </a:solidFill>
                <a:effectLst>
                  <a:outerShdw blurRad="38100" dist="38100" dir="2700000" algn="tl">
                    <a:srgbClr val="FFFFFF"/>
                  </a:outerShdw>
                </a:effectLst>
                <a:latin typeface="Cooper Black" pitchFamily="18" charset="0"/>
                <a:ea typeface="+mn-ea"/>
              </a:rPr>
              <a:t>Javelin</a:t>
            </a:r>
            <a:endParaRPr lang="en-GB" sz="4000" dirty="0">
              <a:solidFill>
                <a:srgbClr val="FF0000"/>
              </a:solidFill>
              <a:effectLst>
                <a:outerShdw blurRad="38100" dist="38100" dir="2700000" algn="tl">
                  <a:srgbClr val="FFFFFF"/>
                </a:outerShdw>
              </a:effectLst>
              <a:latin typeface="Cooper Black" pitchFamily="18" charset="0"/>
              <a:ea typeface="+mn-ea"/>
            </a:endParaRPr>
          </a:p>
        </p:txBody>
      </p:sp>
      <p:pic>
        <p:nvPicPr>
          <p:cNvPr id="2052" name="Picture 4" descr="Image preview">
            <a:extLst>
              <a:ext uri="{FF2B5EF4-FFF2-40B4-BE49-F238E27FC236}">
                <a16:creationId xmlns:a16="http://schemas.microsoft.com/office/drawing/2014/main" id="{61C589B0-1A86-2206-022D-59B56059554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338120" y="271630"/>
            <a:ext cx="5514867" cy="387745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2050" name="Picture 2" descr="Image preview">
            <a:extLst>
              <a:ext uri="{FF2B5EF4-FFF2-40B4-BE49-F238E27FC236}">
                <a16:creationId xmlns:a16="http://schemas.microsoft.com/office/drawing/2014/main" id="{9C6D0032-95CC-9D0D-9137-A992EAE08E9F}"/>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77"/>
          <a:stretch/>
        </p:blipFill>
        <p:spPr bwMode="auto">
          <a:xfrm>
            <a:off x="276052" y="3671699"/>
            <a:ext cx="6372200" cy="284119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6">
            <a:extLst>
              <a:ext uri="{FF2B5EF4-FFF2-40B4-BE49-F238E27FC236}">
                <a16:creationId xmlns:a16="http://schemas.microsoft.com/office/drawing/2014/main" id="{FF30FA14-DBD2-4DA9-2128-EF713B9AFDF9}"/>
              </a:ext>
            </a:extLst>
          </p:cNvPr>
          <p:cNvSpPr txBox="1">
            <a:spLocks noChangeArrowheads="1"/>
          </p:cNvSpPr>
          <p:nvPr/>
        </p:nvSpPr>
        <p:spPr bwMode="auto">
          <a:xfrm>
            <a:off x="611560" y="404664"/>
            <a:ext cx="3581400" cy="701675"/>
          </a:xfrm>
          <a:prstGeom prst="rect">
            <a:avLst/>
          </a:prstGeom>
          <a:noFill/>
          <a:ln w="9525">
            <a:noFill/>
            <a:miter lim="800000"/>
            <a:headEnd/>
            <a:tailEnd/>
          </a:ln>
          <a:effectLst/>
        </p:spPr>
        <p:txBody>
          <a:bodyPr>
            <a:spAutoFit/>
          </a:bodyPr>
          <a:lstStyle/>
          <a:p>
            <a:pPr>
              <a:spcBef>
                <a:spcPct val="50000"/>
              </a:spcBef>
              <a:defRPr/>
            </a:pPr>
            <a:r>
              <a:rPr lang="en-US" sz="4000" dirty="0">
                <a:solidFill>
                  <a:srgbClr val="FF0000"/>
                </a:solidFill>
                <a:effectLst>
                  <a:outerShdw blurRad="38100" dist="38100" dir="2700000" algn="tl">
                    <a:srgbClr val="FFFFFF"/>
                  </a:outerShdw>
                </a:effectLst>
                <a:latin typeface="Cooper Black" pitchFamily="18" charset="0"/>
                <a:ea typeface="+mn-ea"/>
              </a:rPr>
              <a:t>Wrestling</a:t>
            </a:r>
            <a:endParaRPr lang="en-GB" sz="4000" dirty="0">
              <a:solidFill>
                <a:srgbClr val="FF0000"/>
              </a:solidFill>
              <a:effectLst>
                <a:outerShdw blurRad="38100" dist="38100" dir="2700000" algn="tl">
                  <a:srgbClr val="FFFFFF"/>
                </a:outerShdw>
              </a:effectLst>
              <a:latin typeface="Cooper Black" pitchFamily="18" charset="0"/>
              <a:ea typeface="+mn-ea"/>
            </a:endParaRPr>
          </a:p>
        </p:txBody>
      </p:sp>
      <p:sp>
        <p:nvSpPr>
          <p:cNvPr id="6" name="Text Box 6">
            <a:extLst>
              <a:ext uri="{FF2B5EF4-FFF2-40B4-BE49-F238E27FC236}">
                <a16:creationId xmlns:a16="http://schemas.microsoft.com/office/drawing/2014/main" id="{04FDF8BF-26CC-8603-AA02-1BF64211FFEF}"/>
              </a:ext>
            </a:extLst>
          </p:cNvPr>
          <p:cNvSpPr txBox="1">
            <a:spLocks noChangeArrowheads="1"/>
          </p:cNvSpPr>
          <p:nvPr/>
        </p:nvSpPr>
        <p:spPr bwMode="auto">
          <a:xfrm>
            <a:off x="611560" y="1366689"/>
            <a:ext cx="3581400" cy="701675"/>
          </a:xfrm>
          <a:prstGeom prst="rect">
            <a:avLst/>
          </a:prstGeom>
          <a:noFill/>
          <a:ln w="9525">
            <a:noFill/>
            <a:miter lim="800000"/>
            <a:headEnd/>
            <a:tailEnd/>
          </a:ln>
          <a:effectLst/>
        </p:spPr>
        <p:txBody>
          <a:bodyPr>
            <a:spAutoFit/>
          </a:bodyPr>
          <a:lstStyle/>
          <a:p>
            <a:pPr>
              <a:spcBef>
                <a:spcPct val="50000"/>
              </a:spcBef>
              <a:defRPr/>
            </a:pPr>
            <a:r>
              <a:rPr lang="en-US" sz="4000" dirty="0">
                <a:solidFill>
                  <a:srgbClr val="FF0000"/>
                </a:solidFill>
                <a:effectLst>
                  <a:outerShdw blurRad="38100" dist="38100" dir="2700000" algn="tl">
                    <a:srgbClr val="FFFFFF"/>
                  </a:outerShdw>
                </a:effectLst>
                <a:latin typeface="Cooper Black" pitchFamily="18" charset="0"/>
                <a:ea typeface="+mn-ea"/>
              </a:rPr>
              <a:t>Long jump</a:t>
            </a:r>
            <a:endParaRPr lang="en-GB" sz="4000" dirty="0">
              <a:solidFill>
                <a:srgbClr val="FF0000"/>
              </a:solidFill>
              <a:effectLst>
                <a:outerShdw blurRad="38100" dist="38100" dir="2700000" algn="tl">
                  <a:srgbClr val="FFFFFF"/>
                </a:outerShdw>
              </a:effectLst>
              <a:latin typeface="Cooper Black" pitchFamily="18" charset="0"/>
              <a:ea typeface="+mn-ea"/>
            </a:endParaRPr>
          </a:p>
        </p:txBody>
      </p:sp>
      <p:grpSp>
        <p:nvGrpSpPr>
          <p:cNvPr id="20483" name="Group 4">
            <a:extLst>
              <a:ext uri="{FF2B5EF4-FFF2-40B4-BE49-F238E27FC236}">
                <a16:creationId xmlns:a16="http://schemas.microsoft.com/office/drawing/2014/main" id="{1EFBDCD7-60F4-EF25-4287-9FED3D14A228}"/>
              </a:ext>
            </a:extLst>
          </p:cNvPr>
          <p:cNvGrpSpPr>
            <a:grpSpLocks/>
          </p:cNvGrpSpPr>
          <p:nvPr/>
        </p:nvGrpSpPr>
        <p:grpSpPr bwMode="auto">
          <a:xfrm>
            <a:off x="5220072" y="188640"/>
            <a:ext cx="3816784" cy="3888432"/>
            <a:chOff x="5075808" y="2996952"/>
            <a:chExt cx="2808282" cy="3075137"/>
          </a:xfrm>
        </p:grpSpPr>
        <p:pic>
          <p:nvPicPr>
            <p:cNvPr id="20484" name="Picture 2">
              <a:extLst>
                <a:ext uri="{FF2B5EF4-FFF2-40B4-BE49-F238E27FC236}">
                  <a16:creationId xmlns:a16="http://schemas.microsoft.com/office/drawing/2014/main" id="{71ACED42-6AAA-E775-DE69-1F1428E0984F}"/>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bwMode="auto">
            <a:xfrm>
              <a:off x="5075808" y="2996952"/>
              <a:ext cx="2663926" cy="259253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0485" name="TextBox 6">
              <a:extLst>
                <a:ext uri="{FF2B5EF4-FFF2-40B4-BE49-F238E27FC236}">
                  <a16:creationId xmlns:a16="http://schemas.microsoft.com/office/drawing/2014/main" id="{3D1640DE-CCC3-48B4-BAE8-AE3171C8E9DD}"/>
                </a:ext>
              </a:extLst>
            </p:cNvPr>
            <p:cNvSpPr txBox="1">
              <a:spLocks noChangeArrowheads="1"/>
            </p:cNvSpPr>
            <p:nvPr/>
          </p:nvSpPr>
          <p:spPr bwMode="auto">
            <a:xfrm>
              <a:off x="5291802" y="5733535"/>
              <a:ext cx="25922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600" i="1" dirty="0">
                  <a:solidFill>
                    <a:schemeClr val="bg1"/>
                  </a:solidFill>
                  <a:latin typeface="Tahoma" panose="020B0604030504040204" pitchFamily="34" charset="0"/>
                  <a:cs typeface="Tahoma" panose="020B0604030504040204" pitchFamily="34" charset="0"/>
                </a:rPr>
                <a:t>Wrestlers frieze c. 510BC</a:t>
              </a:r>
            </a:p>
          </p:txBody>
        </p:sp>
      </p:grpSp>
      <p:pic>
        <p:nvPicPr>
          <p:cNvPr id="3" name="Picture 2" descr="A person jumping over a track&#10;&#10;Description automatically generated">
            <a:extLst>
              <a:ext uri="{FF2B5EF4-FFF2-40B4-BE49-F238E27FC236}">
                <a16:creationId xmlns:a16="http://schemas.microsoft.com/office/drawing/2014/main" id="{CF7C094C-E038-81F8-4440-A04817B2165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5562" y="2288437"/>
            <a:ext cx="3742382" cy="4243803"/>
          </a:xfrm>
          <a:prstGeom prst="rect">
            <a:avLst/>
          </a:prstGeom>
          <a:ln>
            <a:solidFill>
              <a:schemeClr val="bg1"/>
            </a:solidFill>
          </a:ln>
        </p:spPr>
      </p:pic>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769</TotalTime>
  <Words>1731</Words>
  <Application>Microsoft Office PowerPoint</Application>
  <PresentationFormat>On-screen Show (4:3)</PresentationFormat>
  <Paragraphs>91</Paragraphs>
  <Slides>21</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Cambria</vt:lpstr>
      <vt:lpstr>Century Gothic</vt:lpstr>
      <vt:lpstr>Cooper Black</vt:lpstr>
      <vt:lpstr>Symbol</vt:lpstr>
      <vt:lpstr>Tahoma</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dc:creator>
  <cp:lastModifiedBy>Rachel Boxer</cp:lastModifiedBy>
  <cp:revision>52</cp:revision>
  <dcterms:created xsi:type="dcterms:W3CDTF">2008-03-03T20:29:43Z</dcterms:created>
  <dcterms:modified xsi:type="dcterms:W3CDTF">2024-04-13T20:31:18Z</dcterms:modified>
</cp:coreProperties>
</file>